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Override1.xml" ContentType="application/vnd.openxmlformats-officedocument.themeOverride+xml"/>
  <Override PartName="/ppt/notesSlides/notesSlide7.xml" ContentType="application/vnd.openxmlformats-officedocument.presentationml.notesSlide+xml"/>
  <Override PartName="/ppt/theme/themeOverride2.xml" ContentType="application/vnd.openxmlformats-officedocument.themeOverride+xml"/>
  <Override PartName="/ppt/notesSlides/notesSlide8.xml" ContentType="application/vnd.openxmlformats-officedocument.presentationml.notesSlide+xml"/>
  <Override PartName="/ppt/theme/themeOverride3.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6" r:id="rId2"/>
    <p:sldId id="257" r:id="rId3"/>
    <p:sldId id="274" r:id="rId4"/>
    <p:sldId id="258" r:id="rId5"/>
    <p:sldId id="277" r:id="rId6"/>
    <p:sldId id="262" r:id="rId7"/>
    <p:sldId id="263" r:id="rId8"/>
    <p:sldId id="276" r:id="rId9"/>
    <p:sldId id="284" r:id="rId10"/>
    <p:sldId id="278" r:id="rId11"/>
    <p:sldId id="285" r:id="rId12"/>
    <p:sldId id="286" r:id="rId13"/>
    <p:sldId id="287" r:id="rId14"/>
    <p:sldId id="288" r:id="rId15"/>
    <p:sldId id="279" r:id="rId16"/>
    <p:sldId id="280" r:id="rId17"/>
    <p:sldId id="281" r:id="rId18"/>
    <p:sldId id="282" r:id="rId19"/>
    <p:sldId id="283" r:id="rId20"/>
    <p:sldId id="267" r:id="rId21"/>
    <p:sldId id="269"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3366"/>
    <a:srgbClr val="ED7D31"/>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30A4741-561C-4147-AA9B-99008FED1FB4}" v="99" dt="2019-02-04T13:16:41.7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141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an Simpson" userId="40ca2267-5834-4361-9d1b-70de727d3b41" providerId="ADAL" clId="{F30A4741-561C-4147-AA9B-99008FED1FB4}"/>
    <pc:docChg chg="undo custSel modSld">
      <pc:chgData name="Alan Simpson" userId="40ca2267-5834-4361-9d1b-70de727d3b41" providerId="ADAL" clId="{F30A4741-561C-4147-AA9B-99008FED1FB4}" dt="2019-02-04T13:17:18.751" v="232" actId="1037"/>
      <pc:docMkLst>
        <pc:docMk/>
      </pc:docMkLst>
      <pc:sldChg chg="modSp">
        <pc:chgData name="Alan Simpson" userId="40ca2267-5834-4361-9d1b-70de727d3b41" providerId="ADAL" clId="{F30A4741-561C-4147-AA9B-99008FED1FB4}" dt="2019-02-04T12:01:55.449" v="89" actId="14100"/>
        <pc:sldMkLst>
          <pc:docMk/>
          <pc:sldMk cId="2448684146" sldId="256"/>
        </pc:sldMkLst>
        <pc:spChg chg="mod">
          <ac:chgData name="Alan Simpson" userId="40ca2267-5834-4361-9d1b-70de727d3b41" providerId="ADAL" clId="{F30A4741-561C-4147-AA9B-99008FED1FB4}" dt="2019-02-04T12:01:55.449" v="89" actId="14100"/>
          <ac:spMkLst>
            <pc:docMk/>
            <pc:sldMk cId="2448684146" sldId="256"/>
            <ac:spMk id="3" creationId="{1425D2D8-0483-4C77-A80D-29D0CF941398}"/>
          </ac:spMkLst>
        </pc:spChg>
      </pc:sldChg>
      <pc:sldChg chg="modSp">
        <pc:chgData name="Alan Simpson" userId="40ca2267-5834-4361-9d1b-70de727d3b41" providerId="ADAL" clId="{F30A4741-561C-4147-AA9B-99008FED1FB4}" dt="2019-02-04T12:02:33.487" v="98" actId="27636"/>
        <pc:sldMkLst>
          <pc:docMk/>
          <pc:sldMk cId="3501631292" sldId="257"/>
        </pc:sldMkLst>
        <pc:spChg chg="mod">
          <ac:chgData name="Alan Simpson" userId="40ca2267-5834-4361-9d1b-70de727d3b41" providerId="ADAL" clId="{F30A4741-561C-4147-AA9B-99008FED1FB4}" dt="2019-02-04T12:02:16.140" v="92" actId="1076"/>
          <ac:spMkLst>
            <pc:docMk/>
            <pc:sldMk cId="3501631292" sldId="257"/>
            <ac:spMk id="2" creationId="{96816F7D-31D4-4A3D-8215-DD993014DF11}"/>
          </ac:spMkLst>
        </pc:spChg>
        <pc:spChg chg="mod">
          <ac:chgData name="Alan Simpson" userId="40ca2267-5834-4361-9d1b-70de727d3b41" providerId="ADAL" clId="{F30A4741-561C-4147-AA9B-99008FED1FB4}" dt="2019-02-04T12:02:33.487" v="98" actId="27636"/>
          <ac:spMkLst>
            <pc:docMk/>
            <pc:sldMk cId="3501631292" sldId="257"/>
            <ac:spMk id="3" creationId="{33CF3885-FE14-455C-953C-94C6BE8DBE70}"/>
          </ac:spMkLst>
        </pc:spChg>
        <pc:picChg chg="mod">
          <ac:chgData name="Alan Simpson" userId="40ca2267-5834-4361-9d1b-70de727d3b41" providerId="ADAL" clId="{F30A4741-561C-4147-AA9B-99008FED1FB4}" dt="2019-02-04T12:02:11.077" v="91" actId="1076"/>
          <ac:picMkLst>
            <pc:docMk/>
            <pc:sldMk cId="3501631292" sldId="257"/>
            <ac:picMk id="15" creationId="{CF3ECA86-4074-4A52-A0BD-42CDBACADD11}"/>
          </ac:picMkLst>
        </pc:picChg>
      </pc:sldChg>
      <pc:sldChg chg="modSp">
        <pc:chgData name="Alan Simpson" userId="40ca2267-5834-4361-9d1b-70de727d3b41" providerId="ADAL" clId="{F30A4741-561C-4147-AA9B-99008FED1FB4}" dt="2019-02-04T12:09:17.355" v="171" actId="255"/>
        <pc:sldMkLst>
          <pc:docMk/>
          <pc:sldMk cId="2364115397" sldId="258"/>
        </pc:sldMkLst>
        <pc:spChg chg="mod">
          <ac:chgData name="Alan Simpson" userId="40ca2267-5834-4361-9d1b-70de727d3b41" providerId="ADAL" clId="{F30A4741-561C-4147-AA9B-99008FED1FB4}" dt="2019-02-04T12:07:53.183" v="161" actId="14100"/>
          <ac:spMkLst>
            <pc:docMk/>
            <pc:sldMk cId="2364115397" sldId="258"/>
            <ac:spMk id="4" creationId="{E383F94F-B1C2-4096-A1E7-80A7876183C0}"/>
          </ac:spMkLst>
        </pc:spChg>
        <pc:graphicFrameChg chg="mod">
          <ac:chgData name="Alan Simpson" userId="40ca2267-5834-4361-9d1b-70de727d3b41" providerId="ADAL" clId="{F30A4741-561C-4147-AA9B-99008FED1FB4}" dt="2019-02-04T12:09:17.355" v="171" actId="255"/>
          <ac:graphicFrameMkLst>
            <pc:docMk/>
            <pc:sldMk cId="2364115397" sldId="258"/>
            <ac:graphicFrameMk id="75" creationId="{B73EB526-9BA9-4807-875B-945375E548F3}"/>
          </ac:graphicFrameMkLst>
        </pc:graphicFrameChg>
      </pc:sldChg>
      <pc:sldChg chg="modSp">
        <pc:chgData name="Alan Simpson" userId="40ca2267-5834-4361-9d1b-70de727d3b41" providerId="ADAL" clId="{F30A4741-561C-4147-AA9B-99008FED1FB4}" dt="2019-02-04T12:11:18.456" v="188" actId="1036"/>
        <pc:sldMkLst>
          <pc:docMk/>
          <pc:sldMk cId="3086466440" sldId="262"/>
        </pc:sldMkLst>
        <pc:spChg chg="mod">
          <ac:chgData name="Alan Simpson" userId="40ca2267-5834-4361-9d1b-70de727d3b41" providerId="ADAL" clId="{F30A4741-561C-4147-AA9B-99008FED1FB4}" dt="2019-02-04T12:10:54.144" v="176" actId="255"/>
          <ac:spMkLst>
            <pc:docMk/>
            <pc:sldMk cId="3086466440" sldId="262"/>
            <ac:spMk id="3" creationId="{A1672D48-5708-415F-97F3-074708273381}"/>
          </ac:spMkLst>
        </pc:spChg>
        <pc:picChg chg="mod">
          <ac:chgData name="Alan Simpson" userId="40ca2267-5834-4361-9d1b-70de727d3b41" providerId="ADAL" clId="{F30A4741-561C-4147-AA9B-99008FED1FB4}" dt="2019-02-04T12:11:18.456" v="188" actId="1036"/>
          <ac:picMkLst>
            <pc:docMk/>
            <pc:sldMk cId="3086466440" sldId="262"/>
            <ac:picMk id="4" creationId="{83BD3D9E-5AAF-4320-8B69-CF945CE540DC}"/>
          </ac:picMkLst>
        </pc:picChg>
      </pc:sldChg>
      <pc:sldChg chg="modSp">
        <pc:chgData name="Alan Simpson" userId="40ca2267-5834-4361-9d1b-70de727d3b41" providerId="ADAL" clId="{F30A4741-561C-4147-AA9B-99008FED1FB4}" dt="2019-02-04T11:53:54.298" v="4" actId="20577"/>
        <pc:sldMkLst>
          <pc:docMk/>
          <pc:sldMk cId="3007666840" sldId="263"/>
        </pc:sldMkLst>
        <pc:graphicFrameChg chg="mod">
          <ac:chgData name="Alan Simpson" userId="40ca2267-5834-4361-9d1b-70de727d3b41" providerId="ADAL" clId="{F30A4741-561C-4147-AA9B-99008FED1FB4}" dt="2019-02-04T11:53:54.298" v="4" actId="20577"/>
          <ac:graphicFrameMkLst>
            <pc:docMk/>
            <pc:sldMk cId="3007666840" sldId="263"/>
            <ac:graphicFrameMk id="5" creationId="{00000000-0000-0000-0000-000000000000}"/>
          </ac:graphicFrameMkLst>
        </pc:graphicFrameChg>
      </pc:sldChg>
      <pc:sldChg chg="modSp">
        <pc:chgData name="Alan Simpson" userId="40ca2267-5834-4361-9d1b-70de727d3b41" providerId="ADAL" clId="{F30A4741-561C-4147-AA9B-99008FED1FB4}" dt="2019-02-04T12:17:14.900" v="205" actId="20577"/>
        <pc:sldMkLst>
          <pc:docMk/>
          <pc:sldMk cId="3507507152" sldId="269"/>
        </pc:sldMkLst>
        <pc:spChg chg="mod">
          <ac:chgData name="Alan Simpson" userId="40ca2267-5834-4361-9d1b-70de727d3b41" providerId="ADAL" clId="{F30A4741-561C-4147-AA9B-99008FED1FB4}" dt="2019-02-04T12:16:33.003" v="199" actId="1076"/>
          <ac:spMkLst>
            <pc:docMk/>
            <pc:sldMk cId="3507507152" sldId="269"/>
            <ac:spMk id="2" creationId="{858AADD1-6715-425C-B973-8767BAD0FE47}"/>
          </ac:spMkLst>
        </pc:spChg>
        <pc:spChg chg="mod">
          <ac:chgData name="Alan Simpson" userId="40ca2267-5834-4361-9d1b-70de727d3b41" providerId="ADAL" clId="{F30A4741-561C-4147-AA9B-99008FED1FB4}" dt="2019-02-04T12:17:14.900" v="205" actId="20577"/>
          <ac:spMkLst>
            <pc:docMk/>
            <pc:sldMk cId="3507507152" sldId="269"/>
            <ac:spMk id="3" creationId="{4B5475E4-E4C4-4653-9F1E-65B28F1A6639}"/>
          </ac:spMkLst>
        </pc:spChg>
      </pc:sldChg>
      <pc:sldChg chg="modSp">
        <pc:chgData name="Alan Simpson" userId="40ca2267-5834-4361-9d1b-70de727d3b41" providerId="ADAL" clId="{F30A4741-561C-4147-AA9B-99008FED1FB4}" dt="2019-02-04T11:54:59.938" v="39" actId="6549"/>
        <pc:sldMkLst>
          <pc:docMk/>
          <pc:sldMk cId="557222062" sldId="276"/>
        </pc:sldMkLst>
        <pc:spChg chg="mod">
          <ac:chgData name="Alan Simpson" userId="40ca2267-5834-4361-9d1b-70de727d3b41" providerId="ADAL" clId="{F30A4741-561C-4147-AA9B-99008FED1FB4}" dt="2019-02-04T11:54:59.938" v="39" actId="6549"/>
          <ac:spMkLst>
            <pc:docMk/>
            <pc:sldMk cId="557222062" sldId="276"/>
            <ac:spMk id="3" creationId="{70B7BEFA-1F31-4311-AA4D-71D010617AF1}"/>
          </ac:spMkLst>
        </pc:spChg>
      </pc:sldChg>
      <pc:sldChg chg="modSp">
        <pc:chgData name="Alan Simpson" userId="40ca2267-5834-4361-9d1b-70de727d3b41" providerId="ADAL" clId="{F30A4741-561C-4147-AA9B-99008FED1FB4}" dt="2019-02-04T12:10:11.087" v="174" actId="255"/>
        <pc:sldMkLst>
          <pc:docMk/>
          <pc:sldMk cId="3724494735" sldId="277"/>
        </pc:sldMkLst>
        <pc:spChg chg="mod">
          <ac:chgData name="Alan Simpson" userId="40ca2267-5834-4361-9d1b-70de727d3b41" providerId="ADAL" clId="{F30A4741-561C-4147-AA9B-99008FED1FB4}" dt="2019-02-04T12:10:03.581" v="173" actId="255"/>
          <ac:spMkLst>
            <pc:docMk/>
            <pc:sldMk cId="3724494735" sldId="277"/>
            <ac:spMk id="37" creationId="{54B3FB45-B85A-4B53-AA21-62886CEF9CBA}"/>
          </ac:spMkLst>
        </pc:spChg>
        <pc:spChg chg="mod">
          <ac:chgData name="Alan Simpson" userId="40ca2267-5834-4361-9d1b-70de727d3b41" providerId="ADAL" clId="{F30A4741-561C-4147-AA9B-99008FED1FB4}" dt="2019-02-04T12:10:11.087" v="174" actId="255"/>
          <ac:spMkLst>
            <pc:docMk/>
            <pc:sldMk cId="3724494735" sldId="277"/>
            <ac:spMk id="38" creationId="{EDBEC48D-6449-46C2-814D-0CBB14804CF4}"/>
          </ac:spMkLst>
        </pc:spChg>
      </pc:sldChg>
      <pc:sldChg chg="modSp">
        <pc:chgData name="Alan Simpson" userId="40ca2267-5834-4361-9d1b-70de727d3b41" providerId="ADAL" clId="{F30A4741-561C-4147-AA9B-99008FED1FB4}" dt="2019-02-04T11:56:20.315" v="46" actId="6549"/>
        <pc:sldMkLst>
          <pc:docMk/>
          <pc:sldMk cId="2514573878" sldId="278"/>
        </pc:sldMkLst>
        <pc:spChg chg="mod">
          <ac:chgData name="Alan Simpson" userId="40ca2267-5834-4361-9d1b-70de727d3b41" providerId="ADAL" clId="{F30A4741-561C-4147-AA9B-99008FED1FB4}" dt="2019-02-04T11:55:42.090" v="44" actId="6549"/>
          <ac:spMkLst>
            <pc:docMk/>
            <pc:sldMk cId="2514573878" sldId="278"/>
            <ac:spMk id="4" creationId="{BD42F3A4-5484-4354-9A90-4246C4EC74E7}"/>
          </ac:spMkLst>
        </pc:spChg>
        <pc:spChg chg="mod">
          <ac:chgData name="Alan Simpson" userId="40ca2267-5834-4361-9d1b-70de727d3b41" providerId="ADAL" clId="{F30A4741-561C-4147-AA9B-99008FED1FB4}" dt="2019-02-04T11:56:20.315" v="46" actId="6549"/>
          <ac:spMkLst>
            <pc:docMk/>
            <pc:sldMk cId="2514573878" sldId="278"/>
            <ac:spMk id="5" creationId="{DD245F18-A661-4E3C-AEF4-2AB217B76AFE}"/>
          </ac:spMkLst>
        </pc:spChg>
      </pc:sldChg>
      <pc:sldChg chg="modSp">
        <pc:chgData name="Alan Simpson" userId="40ca2267-5834-4361-9d1b-70de727d3b41" providerId="ADAL" clId="{F30A4741-561C-4147-AA9B-99008FED1FB4}" dt="2019-02-04T11:58:36.850" v="80" actId="313"/>
        <pc:sldMkLst>
          <pc:docMk/>
          <pc:sldMk cId="3384380844" sldId="279"/>
        </pc:sldMkLst>
        <pc:spChg chg="mod">
          <ac:chgData name="Alan Simpson" userId="40ca2267-5834-4361-9d1b-70de727d3b41" providerId="ADAL" clId="{F30A4741-561C-4147-AA9B-99008FED1FB4}" dt="2019-02-04T11:58:36.850" v="80" actId="313"/>
          <ac:spMkLst>
            <pc:docMk/>
            <pc:sldMk cId="3384380844" sldId="279"/>
            <ac:spMk id="3" creationId="{F7246208-60C0-449A-9C9A-C53B041AC972}"/>
          </ac:spMkLst>
        </pc:spChg>
      </pc:sldChg>
      <pc:sldChg chg="modSp">
        <pc:chgData name="Alan Simpson" userId="40ca2267-5834-4361-9d1b-70de727d3b41" providerId="ADAL" clId="{F30A4741-561C-4147-AA9B-99008FED1FB4}" dt="2019-02-04T12:15:33.181" v="198" actId="14734"/>
        <pc:sldMkLst>
          <pc:docMk/>
          <pc:sldMk cId="400149069" sldId="281"/>
        </pc:sldMkLst>
        <pc:graphicFrameChg chg="modGraphic">
          <ac:chgData name="Alan Simpson" userId="40ca2267-5834-4361-9d1b-70de727d3b41" providerId="ADAL" clId="{F30A4741-561C-4147-AA9B-99008FED1FB4}" dt="2019-02-04T12:15:33.181" v="198" actId="14734"/>
          <ac:graphicFrameMkLst>
            <pc:docMk/>
            <pc:sldMk cId="400149069" sldId="281"/>
            <ac:graphicFrameMk id="4" creationId="{BAC7488E-09B4-40CE-B733-35FA956D5144}"/>
          </ac:graphicFrameMkLst>
        </pc:graphicFrameChg>
      </pc:sldChg>
      <pc:sldChg chg="modSp">
        <pc:chgData name="Alan Simpson" userId="40ca2267-5834-4361-9d1b-70de727d3b41" providerId="ADAL" clId="{F30A4741-561C-4147-AA9B-99008FED1FB4}" dt="2019-02-04T13:13:33.709" v="210" actId="207"/>
        <pc:sldMkLst>
          <pc:docMk/>
          <pc:sldMk cId="916663511" sldId="282"/>
        </pc:sldMkLst>
        <pc:spChg chg="mod">
          <ac:chgData name="Alan Simpson" userId="40ca2267-5834-4361-9d1b-70de727d3b41" providerId="ADAL" clId="{F30A4741-561C-4147-AA9B-99008FED1FB4}" dt="2019-02-04T13:13:33.709" v="210" actId="207"/>
          <ac:spMkLst>
            <pc:docMk/>
            <pc:sldMk cId="916663511" sldId="282"/>
            <ac:spMk id="3" creationId="{CAD142CF-5F73-4F94-91E0-A5E6666E070C}"/>
          </ac:spMkLst>
        </pc:spChg>
      </pc:sldChg>
      <pc:sldChg chg="modSp">
        <pc:chgData name="Alan Simpson" userId="40ca2267-5834-4361-9d1b-70de727d3b41" providerId="ADAL" clId="{F30A4741-561C-4147-AA9B-99008FED1FB4}" dt="2019-02-04T13:17:18.751" v="232" actId="1037"/>
        <pc:sldMkLst>
          <pc:docMk/>
          <pc:sldMk cId="1720709802" sldId="283"/>
        </pc:sldMkLst>
        <pc:spChg chg="mod">
          <ac:chgData name="Alan Simpson" userId="40ca2267-5834-4361-9d1b-70de727d3b41" providerId="ADAL" clId="{F30A4741-561C-4147-AA9B-99008FED1FB4}" dt="2019-02-04T13:17:18.751" v="232" actId="1037"/>
          <ac:spMkLst>
            <pc:docMk/>
            <pc:sldMk cId="1720709802" sldId="283"/>
            <ac:spMk id="5" creationId="{04973238-E6D9-48C5-AE4F-36AECA8529C6}"/>
          </ac:spMkLst>
        </pc:spChg>
      </pc:sldChg>
      <pc:sldChg chg="modSp">
        <pc:chgData name="Alan Simpson" userId="40ca2267-5834-4361-9d1b-70de727d3b41" providerId="ADAL" clId="{F30A4741-561C-4147-AA9B-99008FED1FB4}" dt="2019-02-04T11:56:38.582" v="71" actId="20577"/>
        <pc:sldMkLst>
          <pc:docMk/>
          <pc:sldMk cId="306242107" sldId="285"/>
        </pc:sldMkLst>
        <pc:spChg chg="mod">
          <ac:chgData name="Alan Simpson" userId="40ca2267-5834-4361-9d1b-70de727d3b41" providerId="ADAL" clId="{F30A4741-561C-4147-AA9B-99008FED1FB4}" dt="2019-02-04T11:56:38.582" v="71" actId="20577"/>
          <ac:spMkLst>
            <pc:docMk/>
            <pc:sldMk cId="306242107" sldId="285"/>
            <ac:spMk id="3" creationId="{7E52AC49-E6BC-4722-A20A-F55AB491DCF5}"/>
          </ac:spMkLst>
        </pc:spChg>
      </pc:sldChg>
      <pc:sldChg chg="modSp">
        <pc:chgData name="Alan Simpson" userId="40ca2267-5834-4361-9d1b-70de727d3b41" providerId="ADAL" clId="{F30A4741-561C-4147-AA9B-99008FED1FB4}" dt="2019-02-04T11:57:29.834" v="75" actId="20577"/>
        <pc:sldMkLst>
          <pc:docMk/>
          <pc:sldMk cId="2633647908" sldId="286"/>
        </pc:sldMkLst>
        <pc:spChg chg="mod">
          <ac:chgData name="Alan Simpson" userId="40ca2267-5834-4361-9d1b-70de727d3b41" providerId="ADAL" clId="{F30A4741-561C-4147-AA9B-99008FED1FB4}" dt="2019-02-04T11:57:29.834" v="75" actId="20577"/>
          <ac:spMkLst>
            <pc:docMk/>
            <pc:sldMk cId="2633647908" sldId="286"/>
            <ac:spMk id="5" creationId="{1B2CBDC3-D1EA-4B9D-949B-142C474675A6}"/>
          </ac:spMkLst>
        </pc:spChg>
      </pc:sldChg>
      <pc:sldChg chg="modSp">
        <pc:chgData name="Alan Simpson" userId="40ca2267-5834-4361-9d1b-70de727d3b41" providerId="ADAL" clId="{F30A4741-561C-4147-AA9B-99008FED1FB4}" dt="2019-02-04T11:58:08.501" v="78" actId="20577"/>
        <pc:sldMkLst>
          <pc:docMk/>
          <pc:sldMk cId="3201103249" sldId="287"/>
        </pc:sldMkLst>
        <pc:spChg chg="mod">
          <ac:chgData name="Alan Simpson" userId="40ca2267-5834-4361-9d1b-70de727d3b41" providerId="ADAL" clId="{F30A4741-561C-4147-AA9B-99008FED1FB4}" dt="2019-02-04T11:58:08.501" v="78" actId="20577"/>
          <ac:spMkLst>
            <pc:docMk/>
            <pc:sldMk cId="3201103249" sldId="287"/>
            <ac:spMk id="4" creationId="{4BFE8EF5-0C3B-4C57-A8F3-E9707AC40FEB}"/>
          </ac:spMkLst>
        </pc:spChg>
        <pc:spChg chg="mod">
          <ac:chgData name="Alan Simpson" userId="40ca2267-5834-4361-9d1b-70de727d3b41" providerId="ADAL" clId="{F30A4741-561C-4147-AA9B-99008FED1FB4}" dt="2019-02-04T11:57:54.397" v="76" actId="20577"/>
          <ac:spMkLst>
            <pc:docMk/>
            <pc:sldMk cId="3201103249" sldId="287"/>
            <ac:spMk id="5" creationId="{CCA23C3F-A004-48D7-8906-120CE92E15AA}"/>
          </ac:spMkLst>
        </pc:spChg>
      </pc:sldChg>
      <pc:sldChg chg="modSp">
        <pc:chgData name="Alan Simpson" userId="40ca2267-5834-4361-9d1b-70de727d3b41" providerId="ADAL" clId="{F30A4741-561C-4147-AA9B-99008FED1FB4}" dt="2019-02-04T12:14:32.771" v="193" actId="27636"/>
        <pc:sldMkLst>
          <pc:docMk/>
          <pc:sldMk cId="1269705804" sldId="288"/>
        </pc:sldMkLst>
        <pc:spChg chg="mod">
          <ac:chgData name="Alan Simpson" userId="40ca2267-5834-4361-9d1b-70de727d3b41" providerId="ADAL" clId="{F30A4741-561C-4147-AA9B-99008FED1FB4}" dt="2019-02-04T12:14:28.349" v="191" actId="1076"/>
          <ac:spMkLst>
            <pc:docMk/>
            <pc:sldMk cId="1269705804" sldId="288"/>
            <ac:spMk id="2" creationId="{EDBD7FD1-333A-4D6A-94CA-5B323B12E75A}"/>
          </ac:spMkLst>
        </pc:spChg>
        <pc:spChg chg="mod">
          <ac:chgData name="Alan Simpson" userId="40ca2267-5834-4361-9d1b-70de727d3b41" providerId="ADAL" clId="{F30A4741-561C-4147-AA9B-99008FED1FB4}" dt="2019-02-04T12:14:32.771" v="193" actId="27636"/>
          <ac:spMkLst>
            <pc:docMk/>
            <pc:sldMk cId="1269705804" sldId="288"/>
            <ac:spMk id="3" creationId="{EEFA4A22-682B-42BB-8DFC-FB98C7D8DE04}"/>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D1F008B-7A63-4F1A-9CDE-3058A2D8D04A}" type="doc">
      <dgm:prSet loTypeId="urn:microsoft.com/office/officeart/2016/7/layout/BasicLinearProcessNumbered" loCatId="process" qsTypeId="urn:microsoft.com/office/officeart/2005/8/quickstyle/simple2" qsCatId="simple" csTypeId="urn:microsoft.com/office/officeart/2005/8/colors/colorful2" csCatId="colorful" phldr="1"/>
      <dgm:spPr/>
      <dgm:t>
        <a:bodyPr/>
        <a:lstStyle/>
        <a:p>
          <a:endParaRPr lang="en-US"/>
        </a:p>
      </dgm:t>
    </dgm:pt>
    <dgm:pt modelId="{44FEC4DF-A7D0-4498-8141-4C662FD0982D}">
      <dgm:prSet custT="1"/>
      <dgm:spPr/>
      <dgm:t>
        <a:bodyPr/>
        <a:lstStyle/>
        <a:p>
          <a:r>
            <a:rPr lang="en-GB" sz="1600" dirty="0"/>
            <a:t>We re-wrote our thinking on service characteristics</a:t>
          </a:r>
          <a:endParaRPr lang="en-US" sz="1600" dirty="0"/>
        </a:p>
      </dgm:t>
    </dgm:pt>
    <dgm:pt modelId="{1D7AE1D2-C693-4E74-B7DB-562BC9E5DA4D}" type="parTrans" cxnId="{519A67E2-BAFA-407D-B1CA-615E63D7AF96}">
      <dgm:prSet/>
      <dgm:spPr/>
      <dgm:t>
        <a:bodyPr/>
        <a:lstStyle/>
        <a:p>
          <a:endParaRPr lang="en-US" sz="2000"/>
        </a:p>
      </dgm:t>
    </dgm:pt>
    <dgm:pt modelId="{FD104537-2D2E-46F6-8CB1-DFD6AF074CBC}" type="sibTrans" cxnId="{519A67E2-BAFA-407D-B1CA-615E63D7AF96}">
      <dgm:prSet phldrT="1" phldr="0" custT="1"/>
      <dgm:spPr/>
      <dgm:t>
        <a:bodyPr/>
        <a:lstStyle/>
        <a:p>
          <a:r>
            <a:rPr lang="en-US" sz="2000"/>
            <a:t>1</a:t>
          </a:r>
          <a:endParaRPr lang="en-US" sz="2000" dirty="0"/>
        </a:p>
      </dgm:t>
    </dgm:pt>
    <dgm:pt modelId="{FC1D273A-3D28-4AD2-BAA9-5809A2B219B1}">
      <dgm:prSet custT="1"/>
      <dgm:spPr/>
      <dgm:t>
        <a:bodyPr/>
        <a:lstStyle/>
        <a:p>
          <a:r>
            <a:rPr lang="en-GB" sz="1600" dirty="0"/>
            <a:t>Proposed a set of principles for assuring services*</a:t>
          </a:r>
          <a:endParaRPr lang="en-US" sz="1600" dirty="0"/>
        </a:p>
      </dgm:t>
    </dgm:pt>
    <dgm:pt modelId="{F8E4D763-7753-43D7-BA65-4A1FFFBFA09E}" type="parTrans" cxnId="{D8ADB846-CFB1-472E-835B-C2A1EA45D01C}">
      <dgm:prSet/>
      <dgm:spPr/>
      <dgm:t>
        <a:bodyPr/>
        <a:lstStyle/>
        <a:p>
          <a:endParaRPr lang="en-US" sz="2000"/>
        </a:p>
      </dgm:t>
    </dgm:pt>
    <dgm:pt modelId="{AD5033BC-F814-420F-A942-45C150FB1526}" type="sibTrans" cxnId="{D8ADB846-CFB1-472E-835B-C2A1EA45D01C}">
      <dgm:prSet phldrT="2" phldr="0" custT="1"/>
      <dgm:spPr/>
      <dgm:t>
        <a:bodyPr/>
        <a:lstStyle/>
        <a:p>
          <a:r>
            <a:rPr lang="en-US" sz="2000"/>
            <a:t>2</a:t>
          </a:r>
          <a:endParaRPr lang="en-US" sz="2000" dirty="0"/>
        </a:p>
      </dgm:t>
    </dgm:pt>
    <dgm:pt modelId="{3195A473-4390-471B-A2A6-DD8DF8F16DC9}">
      <dgm:prSet custT="1"/>
      <dgm:spPr/>
      <dgm:t>
        <a:bodyPr/>
        <a:lstStyle/>
        <a:p>
          <a:r>
            <a:rPr lang="en-GB" sz="1600" dirty="0"/>
            <a:t>Examined the principles against the characteristics </a:t>
          </a:r>
          <a:endParaRPr lang="en-US" sz="1600" dirty="0"/>
        </a:p>
      </dgm:t>
    </dgm:pt>
    <dgm:pt modelId="{A9FFE2A9-4FD2-4C21-A7E3-237570D56613}" type="parTrans" cxnId="{70629AD0-D218-4725-A9EC-3E8B7EEDF198}">
      <dgm:prSet/>
      <dgm:spPr/>
      <dgm:t>
        <a:bodyPr/>
        <a:lstStyle/>
        <a:p>
          <a:endParaRPr lang="en-US" sz="2000"/>
        </a:p>
      </dgm:t>
    </dgm:pt>
    <dgm:pt modelId="{10C2DA5C-1927-4C06-8416-5218C68601BE}" type="sibTrans" cxnId="{70629AD0-D218-4725-A9EC-3E8B7EEDF198}">
      <dgm:prSet phldrT="3" phldr="0" custT="1"/>
      <dgm:spPr/>
      <dgm:t>
        <a:bodyPr/>
        <a:lstStyle/>
        <a:p>
          <a:r>
            <a:rPr lang="en-US" sz="2000"/>
            <a:t>3</a:t>
          </a:r>
        </a:p>
      </dgm:t>
    </dgm:pt>
    <dgm:pt modelId="{B95C479B-155C-4F15-A5B5-A6A2EBFDA217}">
      <dgm:prSet custT="1"/>
      <dgm:spPr/>
      <dgm:t>
        <a:bodyPr/>
        <a:lstStyle/>
        <a:p>
          <a:r>
            <a:rPr lang="en-GB" sz="1600" dirty="0"/>
            <a:t>Looked at how principles applied in a service scenario</a:t>
          </a:r>
          <a:endParaRPr lang="en-US" sz="1600" dirty="0"/>
        </a:p>
      </dgm:t>
    </dgm:pt>
    <dgm:pt modelId="{AF934D86-0322-4635-A4B8-EC14DA8DD1D8}" type="parTrans" cxnId="{3C4AAE23-AA73-4030-88C4-149439A50493}">
      <dgm:prSet/>
      <dgm:spPr/>
      <dgm:t>
        <a:bodyPr/>
        <a:lstStyle/>
        <a:p>
          <a:endParaRPr lang="en-US" sz="2000"/>
        </a:p>
      </dgm:t>
    </dgm:pt>
    <dgm:pt modelId="{022B59D6-E9ED-4EBA-A61D-898D94D9458D}" type="sibTrans" cxnId="{3C4AAE23-AA73-4030-88C4-149439A50493}">
      <dgm:prSet phldrT="4" phldr="0" custT="1"/>
      <dgm:spPr/>
      <dgm:t>
        <a:bodyPr/>
        <a:lstStyle/>
        <a:p>
          <a:r>
            <a:rPr lang="en-US" sz="2000"/>
            <a:t>4</a:t>
          </a:r>
          <a:endParaRPr lang="en-US" sz="2000" dirty="0"/>
        </a:p>
      </dgm:t>
    </dgm:pt>
    <dgm:pt modelId="{00E10FD3-F180-4EB7-8F47-8B3ED278B78C}">
      <dgm:prSet custT="1"/>
      <dgm:spPr/>
      <dgm:t>
        <a:bodyPr/>
        <a:lstStyle/>
        <a:p>
          <a:r>
            <a:rPr lang="en-GB" sz="1600" dirty="0"/>
            <a:t>Brainstormed the key Objectives against each principle</a:t>
          </a:r>
          <a:endParaRPr lang="en-US" sz="1600" dirty="0"/>
        </a:p>
      </dgm:t>
    </dgm:pt>
    <dgm:pt modelId="{527F6D2E-A80A-4B5F-BDFC-570D42F158FF}" type="parTrans" cxnId="{CE1DD66E-EF7C-4568-BA17-3A6DA5C9B65C}">
      <dgm:prSet/>
      <dgm:spPr/>
      <dgm:t>
        <a:bodyPr/>
        <a:lstStyle/>
        <a:p>
          <a:endParaRPr lang="en-US" sz="2000"/>
        </a:p>
      </dgm:t>
    </dgm:pt>
    <dgm:pt modelId="{2A57401E-933F-49FE-A82F-95B6B1661FF1}" type="sibTrans" cxnId="{CE1DD66E-EF7C-4568-BA17-3A6DA5C9B65C}">
      <dgm:prSet phldrT="5" phldr="0" custT="1"/>
      <dgm:spPr/>
      <dgm:t>
        <a:bodyPr/>
        <a:lstStyle/>
        <a:p>
          <a:r>
            <a:rPr lang="en-US" sz="2000"/>
            <a:t>5</a:t>
          </a:r>
        </a:p>
      </dgm:t>
    </dgm:pt>
    <dgm:pt modelId="{75D0F8DB-3290-443A-B80F-7428B3786CDA}" type="pres">
      <dgm:prSet presAssocID="{7D1F008B-7A63-4F1A-9CDE-3058A2D8D04A}" presName="Name0" presStyleCnt="0">
        <dgm:presLayoutVars>
          <dgm:animLvl val="lvl"/>
          <dgm:resizeHandles val="exact"/>
        </dgm:presLayoutVars>
      </dgm:prSet>
      <dgm:spPr/>
      <dgm:t>
        <a:bodyPr/>
        <a:lstStyle/>
        <a:p>
          <a:endParaRPr lang="en-US"/>
        </a:p>
      </dgm:t>
    </dgm:pt>
    <dgm:pt modelId="{E538190F-1BCB-4EDB-9CEA-65CA381A112E}" type="pres">
      <dgm:prSet presAssocID="{44FEC4DF-A7D0-4498-8141-4C662FD0982D}" presName="compositeNode" presStyleCnt="0">
        <dgm:presLayoutVars>
          <dgm:bulletEnabled val="1"/>
        </dgm:presLayoutVars>
      </dgm:prSet>
      <dgm:spPr/>
    </dgm:pt>
    <dgm:pt modelId="{8E4ABAD7-F208-432C-9AF7-971702B808B8}" type="pres">
      <dgm:prSet presAssocID="{44FEC4DF-A7D0-4498-8141-4C662FD0982D}" presName="bgRect" presStyleLbl="bgAccFollowNode1" presStyleIdx="0" presStyleCnt="5" custScaleY="146410"/>
      <dgm:spPr/>
      <dgm:t>
        <a:bodyPr/>
        <a:lstStyle/>
        <a:p>
          <a:endParaRPr lang="en-US"/>
        </a:p>
      </dgm:t>
    </dgm:pt>
    <dgm:pt modelId="{688051B2-3E1D-4433-922B-556EBC9BB9E9}" type="pres">
      <dgm:prSet presAssocID="{FD104537-2D2E-46F6-8CB1-DFD6AF074CBC}" presName="sibTransNodeCircle" presStyleLbl="alignNode1" presStyleIdx="0" presStyleCnt="10" custLinFactNeighborX="1084" custLinFactNeighborY="-84765">
        <dgm:presLayoutVars>
          <dgm:chMax val="0"/>
          <dgm:bulletEnabled/>
        </dgm:presLayoutVars>
      </dgm:prSet>
      <dgm:spPr/>
      <dgm:t>
        <a:bodyPr/>
        <a:lstStyle/>
        <a:p>
          <a:endParaRPr lang="en-US"/>
        </a:p>
      </dgm:t>
    </dgm:pt>
    <dgm:pt modelId="{B24A39BA-22E5-4BDC-8A26-6B3D8CC54F51}" type="pres">
      <dgm:prSet presAssocID="{44FEC4DF-A7D0-4498-8141-4C662FD0982D}" presName="bottomLine" presStyleLbl="alignNode1" presStyleIdx="1" presStyleCnt="10" custLinFactY="249900000" custLinFactNeighborX="-193" custLinFactNeighborY="249937500">
        <dgm:presLayoutVars/>
      </dgm:prSet>
      <dgm:spPr/>
    </dgm:pt>
    <dgm:pt modelId="{2B80F570-5F8A-46F1-AF07-2F83FDCFB6F6}" type="pres">
      <dgm:prSet presAssocID="{44FEC4DF-A7D0-4498-8141-4C662FD0982D}" presName="nodeText" presStyleLbl="bgAccFollowNode1" presStyleIdx="0" presStyleCnt="5">
        <dgm:presLayoutVars>
          <dgm:bulletEnabled val="1"/>
        </dgm:presLayoutVars>
      </dgm:prSet>
      <dgm:spPr/>
      <dgm:t>
        <a:bodyPr/>
        <a:lstStyle/>
        <a:p>
          <a:endParaRPr lang="en-US"/>
        </a:p>
      </dgm:t>
    </dgm:pt>
    <dgm:pt modelId="{6176CF6E-150D-4EC0-9A17-4851F86190CB}" type="pres">
      <dgm:prSet presAssocID="{FD104537-2D2E-46F6-8CB1-DFD6AF074CBC}" presName="sibTrans" presStyleCnt="0"/>
      <dgm:spPr/>
    </dgm:pt>
    <dgm:pt modelId="{4594B2E6-8511-4A9C-A82C-FE1D4D2B0533}" type="pres">
      <dgm:prSet presAssocID="{FC1D273A-3D28-4AD2-BAA9-5809A2B219B1}" presName="compositeNode" presStyleCnt="0">
        <dgm:presLayoutVars>
          <dgm:bulletEnabled val="1"/>
        </dgm:presLayoutVars>
      </dgm:prSet>
      <dgm:spPr/>
    </dgm:pt>
    <dgm:pt modelId="{61859320-6607-4470-A6ED-424AFE28DAAB}" type="pres">
      <dgm:prSet presAssocID="{FC1D273A-3D28-4AD2-BAA9-5809A2B219B1}" presName="bgRect" presStyleLbl="bgAccFollowNode1" presStyleIdx="1" presStyleCnt="5" custScaleY="147191"/>
      <dgm:spPr/>
      <dgm:t>
        <a:bodyPr/>
        <a:lstStyle/>
        <a:p>
          <a:endParaRPr lang="en-US"/>
        </a:p>
      </dgm:t>
    </dgm:pt>
    <dgm:pt modelId="{F022F98F-85C3-429A-ADFF-DC15832C4490}" type="pres">
      <dgm:prSet presAssocID="{AD5033BC-F814-420F-A942-45C150FB1526}" presName="sibTransNodeCircle" presStyleLbl="alignNode1" presStyleIdx="2" presStyleCnt="10" custLinFactNeighborX="-2168" custLinFactNeighborY="-86067">
        <dgm:presLayoutVars>
          <dgm:chMax val="0"/>
          <dgm:bulletEnabled/>
        </dgm:presLayoutVars>
      </dgm:prSet>
      <dgm:spPr/>
      <dgm:t>
        <a:bodyPr/>
        <a:lstStyle/>
        <a:p>
          <a:endParaRPr lang="en-US"/>
        </a:p>
      </dgm:t>
    </dgm:pt>
    <dgm:pt modelId="{6EC8838F-10DF-4E90-957F-A76EF0F6AA87}" type="pres">
      <dgm:prSet presAssocID="{FC1D273A-3D28-4AD2-BAA9-5809A2B219B1}" presName="bottomLine" presStyleLbl="alignNode1" presStyleIdx="3" presStyleCnt="10" custLinFactY="250400000" custLinFactNeighborX="-456" custLinFactNeighborY="250438889">
        <dgm:presLayoutVars/>
      </dgm:prSet>
      <dgm:spPr/>
    </dgm:pt>
    <dgm:pt modelId="{FAB21922-E808-402B-86B5-273A7BBFC26C}" type="pres">
      <dgm:prSet presAssocID="{FC1D273A-3D28-4AD2-BAA9-5809A2B219B1}" presName="nodeText" presStyleLbl="bgAccFollowNode1" presStyleIdx="1" presStyleCnt="5">
        <dgm:presLayoutVars>
          <dgm:bulletEnabled val="1"/>
        </dgm:presLayoutVars>
      </dgm:prSet>
      <dgm:spPr/>
      <dgm:t>
        <a:bodyPr/>
        <a:lstStyle/>
        <a:p>
          <a:endParaRPr lang="en-US"/>
        </a:p>
      </dgm:t>
    </dgm:pt>
    <dgm:pt modelId="{5F69F105-8F45-4934-B140-68322BBA5A2F}" type="pres">
      <dgm:prSet presAssocID="{AD5033BC-F814-420F-A942-45C150FB1526}" presName="sibTrans" presStyleCnt="0"/>
      <dgm:spPr/>
    </dgm:pt>
    <dgm:pt modelId="{06D1E09B-46A9-439A-9035-88DD6C500CF6}" type="pres">
      <dgm:prSet presAssocID="{3195A473-4390-471B-A2A6-DD8DF8F16DC9}" presName="compositeNode" presStyleCnt="0">
        <dgm:presLayoutVars>
          <dgm:bulletEnabled val="1"/>
        </dgm:presLayoutVars>
      </dgm:prSet>
      <dgm:spPr/>
    </dgm:pt>
    <dgm:pt modelId="{A52D7484-8EED-4789-A108-65D911B8B6EB}" type="pres">
      <dgm:prSet presAssocID="{3195A473-4390-471B-A2A6-DD8DF8F16DC9}" presName="bgRect" presStyleLbl="bgAccFollowNode1" presStyleIdx="2" presStyleCnt="5" custScaleY="147191"/>
      <dgm:spPr/>
      <dgm:t>
        <a:bodyPr/>
        <a:lstStyle/>
        <a:p>
          <a:endParaRPr lang="en-US"/>
        </a:p>
      </dgm:t>
    </dgm:pt>
    <dgm:pt modelId="{71E69923-63A0-4CA0-9B07-2C468D706F3E}" type="pres">
      <dgm:prSet presAssocID="{10C2DA5C-1927-4C06-8416-5218C68601BE}" presName="sibTransNodeCircle" presStyleLbl="alignNode1" presStyleIdx="4" presStyleCnt="10" custLinFactNeighborX="-19" custLinFactNeighborY="-88067">
        <dgm:presLayoutVars>
          <dgm:chMax val="0"/>
          <dgm:bulletEnabled/>
        </dgm:presLayoutVars>
      </dgm:prSet>
      <dgm:spPr/>
      <dgm:t>
        <a:bodyPr/>
        <a:lstStyle/>
        <a:p>
          <a:endParaRPr lang="en-US"/>
        </a:p>
      </dgm:t>
    </dgm:pt>
    <dgm:pt modelId="{B3C903FE-A08E-4769-93B2-33D8F68B034B}" type="pres">
      <dgm:prSet presAssocID="{3195A473-4390-471B-A2A6-DD8DF8F16DC9}" presName="bottomLine" presStyleLbl="alignNode1" presStyleIdx="5" presStyleCnt="10" custLinFactY="253100000" custLinFactNeighborX="-8" custLinFactNeighborY="253123611">
        <dgm:presLayoutVars/>
      </dgm:prSet>
      <dgm:spPr/>
    </dgm:pt>
    <dgm:pt modelId="{41974585-28E7-4AE3-9A47-7243E91F6BBE}" type="pres">
      <dgm:prSet presAssocID="{3195A473-4390-471B-A2A6-DD8DF8F16DC9}" presName="nodeText" presStyleLbl="bgAccFollowNode1" presStyleIdx="2" presStyleCnt="5">
        <dgm:presLayoutVars>
          <dgm:bulletEnabled val="1"/>
        </dgm:presLayoutVars>
      </dgm:prSet>
      <dgm:spPr/>
      <dgm:t>
        <a:bodyPr/>
        <a:lstStyle/>
        <a:p>
          <a:endParaRPr lang="en-US"/>
        </a:p>
      </dgm:t>
    </dgm:pt>
    <dgm:pt modelId="{C204BC23-44B2-4E0E-ABAA-0EADB821C1A4}" type="pres">
      <dgm:prSet presAssocID="{10C2DA5C-1927-4C06-8416-5218C68601BE}" presName="sibTrans" presStyleCnt="0"/>
      <dgm:spPr/>
    </dgm:pt>
    <dgm:pt modelId="{DFFBC355-BCB9-4D3D-B0C5-105B67325624}" type="pres">
      <dgm:prSet presAssocID="{B95C479B-155C-4F15-A5B5-A6A2EBFDA217}" presName="compositeNode" presStyleCnt="0">
        <dgm:presLayoutVars>
          <dgm:bulletEnabled val="1"/>
        </dgm:presLayoutVars>
      </dgm:prSet>
      <dgm:spPr/>
    </dgm:pt>
    <dgm:pt modelId="{F3331B71-1188-4CBC-9FAA-207F34CB91A1}" type="pres">
      <dgm:prSet presAssocID="{B95C479B-155C-4F15-A5B5-A6A2EBFDA217}" presName="bgRect" presStyleLbl="bgAccFollowNode1" presStyleIdx="3" presStyleCnt="5" custScaleY="147191"/>
      <dgm:spPr/>
      <dgm:t>
        <a:bodyPr/>
        <a:lstStyle/>
        <a:p>
          <a:endParaRPr lang="en-US"/>
        </a:p>
      </dgm:t>
    </dgm:pt>
    <dgm:pt modelId="{CB13EB21-4617-4C43-BB2F-A67989C70389}" type="pres">
      <dgm:prSet presAssocID="{022B59D6-E9ED-4EBA-A61D-898D94D9458D}" presName="sibTransNodeCircle" presStyleLbl="alignNode1" presStyleIdx="6" presStyleCnt="10" custLinFactNeighborX="-1084" custLinFactNeighborY="-86067">
        <dgm:presLayoutVars>
          <dgm:chMax val="0"/>
          <dgm:bulletEnabled/>
        </dgm:presLayoutVars>
      </dgm:prSet>
      <dgm:spPr/>
      <dgm:t>
        <a:bodyPr/>
        <a:lstStyle/>
        <a:p>
          <a:endParaRPr lang="en-US"/>
        </a:p>
      </dgm:t>
    </dgm:pt>
    <dgm:pt modelId="{8CA94A95-7605-4EE4-8553-9A2B5826A2BF}" type="pres">
      <dgm:prSet presAssocID="{B95C479B-155C-4F15-A5B5-A6A2EBFDA217}" presName="bottomLine" presStyleLbl="alignNode1" presStyleIdx="7" presStyleCnt="10" custLinFactY="248643056" custLinFactNeighborX="-455" custLinFactNeighborY="248700000">
        <dgm:presLayoutVars/>
      </dgm:prSet>
      <dgm:spPr/>
    </dgm:pt>
    <dgm:pt modelId="{18A7ED9A-9B44-4742-B585-3C2FD82D67C4}" type="pres">
      <dgm:prSet presAssocID="{B95C479B-155C-4F15-A5B5-A6A2EBFDA217}" presName="nodeText" presStyleLbl="bgAccFollowNode1" presStyleIdx="3" presStyleCnt="5">
        <dgm:presLayoutVars>
          <dgm:bulletEnabled val="1"/>
        </dgm:presLayoutVars>
      </dgm:prSet>
      <dgm:spPr/>
      <dgm:t>
        <a:bodyPr/>
        <a:lstStyle/>
        <a:p>
          <a:endParaRPr lang="en-US"/>
        </a:p>
      </dgm:t>
    </dgm:pt>
    <dgm:pt modelId="{DC240DCF-2933-4C42-983E-BD8C52E7AC03}" type="pres">
      <dgm:prSet presAssocID="{022B59D6-E9ED-4EBA-A61D-898D94D9458D}" presName="sibTrans" presStyleCnt="0"/>
      <dgm:spPr/>
    </dgm:pt>
    <dgm:pt modelId="{C268CBF0-5520-4A1D-AADC-2106907E47F4}" type="pres">
      <dgm:prSet presAssocID="{00E10FD3-F180-4EB7-8F47-8B3ED278B78C}" presName="compositeNode" presStyleCnt="0">
        <dgm:presLayoutVars>
          <dgm:bulletEnabled val="1"/>
        </dgm:presLayoutVars>
      </dgm:prSet>
      <dgm:spPr/>
    </dgm:pt>
    <dgm:pt modelId="{675F68E5-863F-428F-A3A7-197EC94D99A7}" type="pres">
      <dgm:prSet presAssocID="{00E10FD3-F180-4EB7-8F47-8B3ED278B78C}" presName="bgRect" presStyleLbl="bgAccFollowNode1" presStyleIdx="4" presStyleCnt="5" custScaleY="147191"/>
      <dgm:spPr/>
      <dgm:t>
        <a:bodyPr/>
        <a:lstStyle/>
        <a:p>
          <a:endParaRPr lang="en-US"/>
        </a:p>
      </dgm:t>
    </dgm:pt>
    <dgm:pt modelId="{103DFCE0-2820-4248-B1C4-3AE5EC7BCAEB}" type="pres">
      <dgm:prSet presAssocID="{2A57401E-933F-49FE-A82F-95B6B1661FF1}" presName="sibTransNodeCircle" presStyleLbl="alignNode1" presStyleIdx="8" presStyleCnt="10" custLinFactNeighborX="-2168" custLinFactNeighborY="-86067">
        <dgm:presLayoutVars>
          <dgm:chMax val="0"/>
          <dgm:bulletEnabled/>
        </dgm:presLayoutVars>
      </dgm:prSet>
      <dgm:spPr/>
      <dgm:t>
        <a:bodyPr/>
        <a:lstStyle/>
        <a:p>
          <a:endParaRPr lang="en-US"/>
        </a:p>
      </dgm:t>
    </dgm:pt>
    <dgm:pt modelId="{CD21CDBD-01A6-43F0-8596-F6FF2BCA5924}" type="pres">
      <dgm:prSet presAssocID="{00E10FD3-F180-4EB7-8F47-8B3ED278B78C}" presName="bottomLine" presStyleLbl="alignNode1" presStyleIdx="9" presStyleCnt="10" custLinFactY="253100000" custLinFactNeighborX="177" custLinFactNeighborY="253123611">
        <dgm:presLayoutVars/>
      </dgm:prSet>
      <dgm:spPr/>
    </dgm:pt>
    <dgm:pt modelId="{E263B579-F140-4F3A-982F-D94D92D8AACB}" type="pres">
      <dgm:prSet presAssocID="{00E10FD3-F180-4EB7-8F47-8B3ED278B78C}" presName="nodeText" presStyleLbl="bgAccFollowNode1" presStyleIdx="4" presStyleCnt="5">
        <dgm:presLayoutVars>
          <dgm:bulletEnabled val="1"/>
        </dgm:presLayoutVars>
      </dgm:prSet>
      <dgm:spPr/>
      <dgm:t>
        <a:bodyPr/>
        <a:lstStyle/>
        <a:p>
          <a:endParaRPr lang="en-US"/>
        </a:p>
      </dgm:t>
    </dgm:pt>
  </dgm:ptLst>
  <dgm:cxnLst>
    <dgm:cxn modelId="{3C4AAE23-AA73-4030-88C4-149439A50493}" srcId="{7D1F008B-7A63-4F1A-9CDE-3058A2D8D04A}" destId="{B95C479B-155C-4F15-A5B5-A6A2EBFDA217}" srcOrd="3" destOrd="0" parTransId="{AF934D86-0322-4635-A4B8-EC14DA8DD1D8}" sibTransId="{022B59D6-E9ED-4EBA-A61D-898D94D9458D}"/>
    <dgm:cxn modelId="{A048F6A9-B2D9-4C6B-8430-0557156D7505}" type="presOf" srcId="{AD5033BC-F814-420F-A942-45C150FB1526}" destId="{F022F98F-85C3-429A-ADFF-DC15832C4490}" srcOrd="0" destOrd="0" presId="urn:microsoft.com/office/officeart/2016/7/layout/BasicLinearProcessNumbered"/>
    <dgm:cxn modelId="{9C006029-7937-43B4-983C-B97F020AA89C}" type="presOf" srcId="{FC1D273A-3D28-4AD2-BAA9-5809A2B219B1}" destId="{FAB21922-E808-402B-86B5-273A7BBFC26C}" srcOrd="1" destOrd="0" presId="urn:microsoft.com/office/officeart/2016/7/layout/BasicLinearProcessNumbered"/>
    <dgm:cxn modelId="{D8ADB846-CFB1-472E-835B-C2A1EA45D01C}" srcId="{7D1F008B-7A63-4F1A-9CDE-3058A2D8D04A}" destId="{FC1D273A-3D28-4AD2-BAA9-5809A2B219B1}" srcOrd="1" destOrd="0" parTransId="{F8E4D763-7753-43D7-BA65-4A1FFFBFA09E}" sibTransId="{AD5033BC-F814-420F-A942-45C150FB1526}"/>
    <dgm:cxn modelId="{F6D99D01-03DB-4308-9899-554D0B04BB84}" type="presOf" srcId="{FD104537-2D2E-46F6-8CB1-DFD6AF074CBC}" destId="{688051B2-3E1D-4433-922B-556EBC9BB9E9}" srcOrd="0" destOrd="0" presId="urn:microsoft.com/office/officeart/2016/7/layout/BasicLinearProcessNumbered"/>
    <dgm:cxn modelId="{519A67E2-BAFA-407D-B1CA-615E63D7AF96}" srcId="{7D1F008B-7A63-4F1A-9CDE-3058A2D8D04A}" destId="{44FEC4DF-A7D0-4498-8141-4C662FD0982D}" srcOrd="0" destOrd="0" parTransId="{1D7AE1D2-C693-4E74-B7DB-562BC9E5DA4D}" sibTransId="{FD104537-2D2E-46F6-8CB1-DFD6AF074CBC}"/>
    <dgm:cxn modelId="{D0DEAC3F-5A1F-4962-A53A-5EDB0128FB00}" type="presOf" srcId="{022B59D6-E9ED-4EBA-A61D-898D94D9458D}" destId="{CB13EB21-4617-4C43-BB2F-A67989C70389}" srcOrd="0" destOrd="0" presId="urn:microsoft.com/office/officeart/2016/7/layout/BasicLinearProcessNumbered"/>
    <dgm:cxn modelId="{5712F4C7-9D1D-4158-B45A-F9C5E35D1CA5}" type="presOf" srcId="{44FEC4DF-A7D0-4498-8141-4C662FD0982D}" destId="{8E4ABAD7-F208-432C-9AF7-971702B808B8}" srcOrd="0" destOrd="0" presId="urn:microsoft.com/office/officeart/2016/7/layout/BasicLinearProcessNumbered"/>
    <dgm:cxn modelId="{AFB61F01-5AD5-41E4-BAB6-70B45ABDC137}" type="presOf" srcId="{7D1F008B-7A63-4F1A-9CDE-3058A2D8D04A}" destId="{75D0F8DB-3290-443A-B80F-7428B3786CDA}" srcOrd="0" destOrd="0" presId="urn:microsoft.com/office/officeart/2016/7/layout/BasicLinearProcessNumbered"/>
    <dgm:cxn modelId="{FCE2C6E1-E5AF-4642-B26A-A754BA1A3A64}" type="presOf" srcId="{10C2DA5C-1927-4C06-8416-5218C68601BE}" destId="{71E69923-63A0-4CA0-9B07-2C468D706F3E}" srcOrd="0" destOrd="0" presId="urn:microsoft.com/office/officeart/2016/7/layout/BasicLinearProcessNumbered"/>
    <dgm:cxn modelId="{8759AD7A-4E26-495D-B1A7-18C1402D1A7B}" type="presOf" srcId="{00E10FD3-F180-4EB7-8F47-8B3ED278B78C}" destId="{E263B579-F140-4F3A-982F-D94D92D8AACB}" srcOrd="1" destOrd="0" presId="urn:microsoft.com/office/officeart/2016/7/layout/BasicLinearProcessNumbered"/>
    <dgm:cxn modelId="{2D16D4AF-059C-4D08-95D3-065625EA0E4A}" type="presOf" srcId="{2A57401E-933F-49FE-A82F-95B6B1661FF1}" destId="{103DFCE0-2820-4248-B1C4-3AE5EC7BCAEB}" srcOrd="0" destOrd="0" presId="urn:microsoft.com/office/officeart/2016/7/layout/BasicLinearProcessNumbered"/>
    <dgm:cxn modelId="{2140A9B5-76B2-4A3B-817C-C6006C33094F}" type="presOf" srcId="{FC1D273A-3D28-4AD2-BAA9-5809A2B219B1}" destId="{61859320-6607-4470-A6ED-424AFE28DAAB}" srcOrd="0" destOrd="0" presId="urn:microsoft.com/office/officeart/2016/7/layout/BasicLinearProcessNumbered"/>
    <dgm:cxn modelId="{CE1DD66E-EF7C-4568-BA17-3A6DA5C9B65C}" srcId="{7D1F008B-7A63-4F1A-9CDE-3058A2D8D04A}" destId="{00E10FD3-F180-4EB7-8F47-8B3ED278B78C}" srcOrd="4" destOrd="0" parTransId="{527F6D2E-A80A-4B5F-BDFC-570D42F158FF}" sibTransId="{2A57401E-933F-49FE-A82F-95B6B1661FF1}"/>
    <dgm:cxn modelId="{084F9529-39C0-4F5B-9044-2148858D99CF}" type="presOf" srcId="{3195A473-4390-471B-A2A6-DD8DF8F16DC9}" destId="{41974585-28E7-4AE3-9A47-7243E91F6BBE}" srcOrd="1" destOrd="0" presId="urn:microsoft.com/office/officeart/2016/7/layout/BasicLinearProcessNumbered"/>
    <dgm:cxn modelId="{775B1B60-58C7-4D4E-A2B9-B2250702DC97}" type="presOf" srcId="{3195A473-4390-471B-A2A6-DD8DF8F16DC9}" destId="{A52D7484-8EED-4789-A108-65D911B8B6EB}" srcOrd="0" destOrd="0" presId="urn:microsoft.com/office/officeart/2016/7/layout/BasicLinearProcessNumbered"/>
    <dgm:cxn modelId="{68B224F9-73B2-47E3-AD74-C30E48135DDE}" type="presOf" srcId="{00E10FD3-F180-4EB7-8F47-8B3ED278B78C}" destId="{675F68E5-863F-428F-A3A7-197EC94D99A7}" srcOrd="0" destOrd="0" presId="urn:microsoft.com/office/officeart/2016/7/layout/BasicLinearProcessNumbered"/>
    <dgm:cxn modelId="{C3F639FE-3659-4BF3-BA94-AC5759B9FC1A}" type="presOf" srcId="{B95C479B-155C-4F15-A5B5-A6A2EBFDA217}" destId="{18A7ED9A-9B44-4742-B585-3C2FD82D67C4}" srcOrd="1" destOrd="0" presId="urn:microsoft.com/office/officeart/2016/7/layout/BasicLinearProcessNumbered"/>
    <dgm:cxn modelId="{70629AD0-D218-4725-A9EC-3E8B7EEDF198}" srcId="{7D1F008B-7A63-4F1A-9CDE-3058A2D8D04A}" destId="{3195A473-4390-471B-A2A6-DD8DF8F16DC9}" srcOrd="2" destOrd="0" parTransId="{A9FFE2A9-4FD2-4C21-A7E3-237570D56613}" sibTransId="{10C2DA5C-1927-4C06-8416-5218C68601BE}"/>
    <dgm:cxn modelId="{C29A5C0A-CE3B-440F-B0E3-A8157591BB20}" type="presOf" srcId="{44FEC4DF-A7D0-4498-8141-4C662FD0982D}" destId="{2B80F570-5F8A-46F1-AF07-2F83FDCFB6F6}" srcOrd="1" destOrd="0" presId="urn:microsoft.com/office/officeart/2016/7/layout/BasicLinearProcessNumbered"/>
    <dgm:cxn modelId="{AFEFE8EB-0712-40BB-9E39-92DAF8AE43D4}" type="presOf" srcId="{B95C479B-155C-4F15-A5B5-A6A2EBFDA217}" destId="{F3331B71-1188-4CBC-9FAA-207F34CB91A1}" srcOrd="0" destOrd="0" presId="urn:microsoft.com/office/officeart/2016/7/layout/BasicLinearProcessNumbered"/>
    <dgm:cxn modelId="{35D94E4E-70A4-4293-875E-B7429234CB91}" type="presParOf" srcId="{75D0F8DB-3290-443A-B80F-7428B3786CDA}" destId="{E538190F-1BCB-4EDB-9CEA-65CA381A112E}" srcOrd="0" destOrd="0" presId="urn:microsoft.com/office/officeart/2016/7/layout/BasicLinearProcessNumbered"/>
    <dgm:cxn modelId="{B436C221-9EE8-4FE7-AE5C-29D7DD54FA5D}" type="presParOf" srcId="{E538190F-1BCB-4EDB-9CEA-65CA381A112E}" destId="{8E4ABAD7-F208-432C-9AF7-971702B808B8}" srcOrd="0" destOrd="0" presId="urn:microsoft.com/office/officeart/2016/7/layout/BasicLinearProcessNumbered"/>
    <dgm:cxn modelId="{30E7435C-39DF-49F3-978D-8D7766F4B05F}" type="presParOf" srcId="{E538190F-1BCB-4EDB-9CEA-65CA381A112E}" destId="{688051B2-3E1D-4433-922B-556EBC9BB9E9}" srcOrd="1" destOrd="0" presId="urn:microsoft.com/office/officeart/2016/7/layout/BasicLinearProcessNumbered"/>
    <dgm:cxn modelId="{3C1FD5A8-B9C0-4DA6-BA96-4B1CED917A17}" type="presParOf" srcId="{E538190F-1BCB-4EDB-9CEA-65CA381A112E}" destId="{B24A39BA-22E5-4BDC-8A26-6B3D8CC54F51}" srcOrd="2" destOrd="0" presId="urn:microsoft.com/office/officeart/2016/7/layout/BasicLinearProcessNumbered"/>
    <dgm:cxn modelId="{999099B6-B368-45C9-9DE5-4C72B1653BEC}" type="presParOf" srcId="{E538190F-1BCB-4EDB-9CEA-65CA381A112E}" destId="{2B80F570-5F8A-46F1-AF07-2F83FDCFB6F6}" srcOrd="3" destOrd="0" presId="urn:microsoft.com/office/officeart/2016/7/layout/BasicLinearProcessNumbered"/>
    <dgm:cxn modelId="{06FA3E3E-6ACD-45FF-A477-55EC214DE015}" type="presParOf" srcId="{75D0F8DB-3290-443A-B80F-7428B3786CDA}" destId="{6176CF6E-150D-4EC0-9A17-4851F86190CB}" srcOrd="1" destOrd="0" presId="urn:microsoft.com/office/officeart/2016/7/layout/BasicLinearProcessNumbered"/>
    <dgm:cxn modelId="{CC943C62-6A40-4D5E-B4AD-3FF2098FC7B0}" type="presParOf" srcId="{75D0F8DB-3290-443A-B80F-7428B3786CDA}" destId="{4594B2E6-8511-4A9C-A82C-FE1D4D2B0533}" srcOrd="2" destOrd="0" presId="urn:microsoft.com/office/officeart/2016/7/layout/BasicLinearProcessNumbered"/>
    <dgm:cxn modelId="{362335CD-A573-468E-AF94-79CFDC9CAFBC}" type="presParOf" srcId="{4594B2E6-8511-4A9C-A82C-FE1D4D2B0533}" destId="{61859320-6607-4470-A6ED-424AFE28DAAB}" srcOrd="0" destOrd="0" presId="urn:microsoft.com/office/officeart/2016/7/layout/BasicLinearProcessNumbered"/>
    <dgm:cxn modelId="{4D421AB4-C473-433D-A9E1-2116817624F2}" type="presParOf" srcId="{4594B2E6-8511-4A9C-A82C-FE1D4D2B0533}" destId="{F022F98F-85C3-429A-ADFF-DC15832C4490}" srcOrd="1" destOrd="0" presId="urn:microsoft.com/office/officeart/2016/7/layout/BasicLinearProcessNumbered"/>
    <dgm:cxn modelId="{041DF67A-1C51-41EF-A14B-6348E21C7667}" type="presParOf" srcId="{4594B2E6-8511-4A9C-A82C-FE1D4D2B0533}" destId="{6EC8838F-10DF-4E90-957F-A76EF0F6AA87}" srcOrd="2" destOrd="0" presId="urn:microsoft.com/office/officeart/2016/7/layout/BasicLinearProcessNumbered"/>
    <dgm:cxn modelId="{7BB9A400-50EC-4282-B5E9-2BA848B17CF2}" type="presParOf" srcId="{4594B2E6-8511-4A9C-A82C-FE1D4D2B0533}" destId="{FAB21922-E808-402B-86B5-273A7BBFC26C}" srcOrd="3" destOrd="0" presId="urn:microsoft.com/office/officeart/2016/7/layout/BasicLinearProcessNumbered"/>
    <dgm:cxn modelId="{10327475-B2EA-41C6-AD66-E4E213FDC821}" type="presParOf" srcId="{75D0F8DB-3290-443A-B80F-7428B3786CDA}" destId="{5F69F105-8F45-4934-B140-68322BBA5A2F}" srcOrd="3" destOrd="0" presId="urn:microsoft.com/office/officeart/2016/7/layout/BasicLinearProcessNumbered"/>
    <dgm:cxn modelId="{96276B9B-99BB-4A0D-AEA9-FBC104CCA90D}" type="presParOf" srcId="{75D0F8DB-3290-443A-B80F-7428B3786CDA}" destId="{06D1E09B-46A9-439A-9035-88DD6C500CF6}" srcOrd="4" destOrd="0" presId="urn:microsoft.com/office/officeart/2016/7/layout/BasicLinearProcessNumbered"/>
    <dgm:cxn modelId="{2E7B69B3-A49F-438C-B56B-5400BF5F9377}" type="presParOf" srcId="{06D1E09B-46A9-439A-9035-88DD6C500CF6}" destId="{A52D7484-8EED-4789-A108-65D911B8B6EB}" srcOrd="0" destOrd="0" presId="urn:microsoft.com/office/officeart/2016/7/layout/BasicLinearProcessNumbered"/>
    <dgm:cxn modelId="{77D7295A-017E-41A6-9C40-C32128471F11}" type="presParOf" srcId="{06D1E09B-46A9-439A-9035-88DD6C500CF6}" destId="{71E69923-63A0-4CA0-9B07-2C468D706F3E}" srcOrd="1" destOrd="0" presId="urn:microsoft.com/office/officeart/2016/7/layout/BasicLinearProcessNumbered"/>
    <dgm:cxn modelId="{2F697BDF-87D6-413D-AA14-D44957B0C660}" type="presParOf" srcId="{06D1E09B-46A9-439A-9035-88DD6C500CF6}" destId="{B3C903FE-A08E-4769-93B2-33D8F68B034B}" srcOrd="2" destOrd="0" presId="urn:microsoft.com/office/officeart/2016/7/layout/BasicLinearProcessNumbered"/>
    <dgm:cxn modelId="{0C55E759-6A07-47AA-B987-0B8E31EC74BB}" type="presParOf" srcId="{06D1E09B-46A9-439A-9035-88DD6C500CF6}" destId="{41974585-28E7-4AE3-9A47-7243E91F6BBE}" srcOrd="3" destOrd="0" presId="urn:microsoft.com/office/officeart/2016/7/layout/BasicLinearProcessNumbered"/>
    <dgm:cxn modelId="{A9C13514-9F82-44BD-B26C-6663DD7EFB7F}" type="presParOf" srcId="{75D0F8DB-3290-443A-B80F-7428B3786CDA}" destId="{C204BC23-44B2-4E0E-ABAA-0EADB821C1A4}" srcOrd="5" destOrd="0" presId="urn:microsoft.com/office/officeart/2016/7/layout/BasicLinearProcessNumbered"/>
    <dgm:cxn modelId="{168F9F86-CE90-4CC7-B89D-ADEE12718D92}" type="presParOf" srcId="{75D0F8DB-3290-443A-B80F-7428B3786CDA}" destId="{DFFBC355-BCB9-4D3D-B0C5-105B67325624}" srcOrd="6" destOrd="0" presId="urn:microsoft.com/office/officeart/2016/7/layout/BasicLinearProcessNumbered"/>
    <dgm:cxn modelId="{A58D9C68-2D8D-4F8F-B174-BD3B57EC6F18}" type="presParOf" srcId="{DFFBC355-BCB9-4D3D-B0C5-105B67325624}" destId="{F3331B71-1188-4CBC-9FAA-207F34CB91A1}" srcOrd="0" destOrd="0" presId="urn:microsoft.com/office/officeart/2016/7/layout/BasicLinearProcessNumbered"/>
    <dgm:cxn modelId="{F018B45A-BABD-4CFF-A92B-1ABD5941163C}" type="presParOf" srcId="{DFFBC355-BCB9-4D3D-B0C5-105B67325624}" destId="{CB13EB21-4617-4C43-BB2F-A67989C70389}" srcOrd="1" destOrd="0" presId="urn:microsoft.com/office/officeart/2016/7/layout/BasicLinearProcessNumbered"/>
    <dgm:cxn modelId="{9B4ACAC0-26E5-4B45-9C94-9E60B0CBB42B}" type="presParOf" srcId="{DFFBC355-BCB9-4D3D-B0C5-105B67325624}" destId="{8CA94A95-7605-4EE4-8553-9A2B5826A2BF}" srcOrd="2" destOrd="0" presId="urn:microsoft.com/office/officeart/2016/7/layout/BasicLinearProcessNumbered"/>
    <dgm:cxn modelId="{3AD56FAF-7259-4878-8C9B-D826D701E036}" type="presParOf" srcId="{DFFBC355-BCB9-4D3D-B0C5-105B67325624}" destId="{18A7ED9A-9B44-4742-B585-3C2FD82D67C4}" srcOrd="3" destOrd="0" presId="urn:microsoft.com/office/officeart/2016/7/layout/BasicLinearProcessNumbered"/>
    <dgm:cxn modelId="{699B0326-78B4-4C1C-A25C-04893399962F}" type="presParOf" srcId="{75D0F8DB-3290-443A-B80F-7428B3786CDA}" destId="{DC240DCF-2933-4C42-983E-BD8C52E7AC03}" srcOrd="7" destOrd="0" presId="urn:microsoft.com/office/officeart/2016/7/layout/BasicLinearProcessNumbered"/>
    <dgm:cxn modelId="{CF39DEFB-D6CB-45E6-81BB-F22ED170527A}" type="presParOf" srcId="{75D0F8DB-3290-443A-B80F-7428B3786CDA}" destId="{C268CBF0-5520-4A1D-AADC-2106907E47F4}" srcOrd="8" destOrd="0" presId="urn:microsoft.com/office/officeart/2016/7/layout/BasicLinearProcessNumbered"/>
    <dgm:cxn modelId="{1D2A5A85-E02D-4312-ABAF-4EE3C8A58D45}" type="presParOf" srcId="{C268CBF0-5520-4A1D-AADC-2106907E47F4}" destId="{675F68E5-863F-428F-A3A7-197EC94D99A7}" srcOrd="0" destOrd="0" presId="urn:microsoft.com/office/officeart/2016/7/layout/BasicLinearProcessNumbered"/>
    <dgm:cxn modelId="{CDDEB281-F804-4C3A-9FA2-8F510D689302}" type="presParOf" srcId="{C268CBF0-5520-4A1D-AADC-2106907E47F4}" destId="{103DFCE0-2820-4248-B1C4-3AE5EC7BCAEB}" srcOrd="1" destOrd="0" presId="urn:microsoft.com/office/officeart/2016/7/layout/BasicLinearProcessNumbered"/>
    <dgm:cxn modelId="{5092AFAF-2AC4-46D7-A458-9D0E184E3056}" type="presParOf" srcId="{C268CBF0-5520-4A1D-AADC-2106907E47F4}" destId="{CD21CDBD-01A6-43F0-8596-F6FF2BCA5924}" srcOrd="2" destOrd="0" presId="urn:microsoft.com/office/officeart/2016/7/layout/BasicLinearProcessNumbered"/>
    <dgm:cxn modelId="{B68216E5-356B-4A48-8888-F5F7B254F96B}" type="presParOf" srcId="{C268CBF0-5520-4A1D-AADC-2106907E47F4}" destId="{E263B579-F140-4F3A-982F-D94D92D8AACB}" srcOrd="3" destOrd="0" presId="urn:microsoft.com/office/officeart/2016/7/layout/BasicLinearProcessNumbered"/>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AA1DA57-F794-4067-AA37-BCA4A005CC8A}" type="doc">
      <dgm:prSet loTypeId="urn:microsoft.com/office/officeart/2005/8/layout/bProcess4" loCatId="process" qsTypeId="urn:microsoft.com/office/officeart/2005/8/quickstyle/simple5" qsCatId="simple" csTypeId="urn:microsoft.com/office/officeart/2005/8/colors/colorful1" csCatId="colorful" phldr="1"/>
      <dgm:spPr/>
      <dgm:t>
        <a:bodyPr/>
        <a:lstStyle/>
        <a:p>
          <a:endParaRPr lang="en-US"/>
        </a:p>
      </dgm:t>
    </dgm:pt>
    <dgm:pt modelId="{CF7DDAE3-1E86-4493-B9C4-1BD92D153131}">
      <dgm:prSet custT="1"/>
      <dgm:spPr/>
      <dgm:t>
        <a:bodyPr/>
        <a:lstStyle/>
        <a:p>
          <a:r>
            <a:rPr lang="en-US" sz="1700" dirty="0"/>
            <a:t>Provided for the duration of the service contract</a:t>
          </a:r>
        </a:p>
      </dgm:t>
    </dgm:pt>
    <dgm:pt modelId="{C3649D34-59A2-4364-BE52-97A9F7C30854}" type="parTrans" cxnId="{319A4C5F-50A9-448F-B99D-8811AF061CC2}">
      <dgm:prSet/>
      <dgm:spPr/>
      <dgm:t>
        <a:bodyPr/>
        <a:lstStyle/>
        <a:p>
          <a:endParaRPr lang="en-US" sz="1700"/>
        </a:p>
      </dgm:t>
    </dgm:pt>
    <dgm:pt modelId="{0C56DE15-33D6-46DD-A844-BCCC0885F670}" type="sibTrans" cxnId="{319A4C5F-50A9-448F-B99D-8811AF061CC2}">
      <dgm:prSet phldrT="1"/>
      <dgm:spPr/>
      <dgm:t>
        <a:bodyPr/>
        <a:lstStyle/>
        <a:p>
          <a:endParaRPr lang="en-US" sz="1700"/>
        </a:p>
      </dgm:t>
    </dgm:pt>
    <dgm:pt modelId="{83776D61-AE2A-406D-8F18-26D4F5D8F665}">
      <dgm:prSet custT="1"/>
      <dgm:spPr/>
      <dgm:t>
        <a:bodyPr/>
        <a:lstStyle/>
        <a:p>
          <a:r>
            <a:rPr lang="en-US" sz="1700" dirty="0"/>
            <a:t>Often designed to meet the needs of a broad range of consumer needs</a:t>
          </a:r>
        </a:p>
      </dgm:t>
    </dgm:pt>
    <dgm:pt modelId="{2E2DCF9A-003B-44E6-8DD4-B032B8FB4770}" type="parTrans" cxnId="{5E5A4929-F31E-4D18-B887-4F975BDB44D8}">
      <dgm:prSet/>
      <dgm:spPr/>
      <dgm:t>
        <a:bodyPr/>
        <a:lstStyle/>
        <a:p>
          <a:endParaRPr lang="en-US" sz="1700"/>
        </a:p>
      </dgm:t>
    </dgm:pt>
    <dgm:pt modelId="{EFF4E96D-4050-404B-9099-033647A22757}" type="sibTrans" cxnId="{5E5A4929-F31E-4D18-B887-4F975BDB44D8}">
      <dgm:prSet phldrT="2"/>
      <dgm:spPr/>
      <dgm:t>
        <a:bodyPr/>
        <a:lstStyle/>
        <a:p>
          <a:endParaRPr lang="en-US" sz="1700"/>
        </a:p>
      </dgm:t>
    </dgm:pt>
    <dgm:pt modelId="{7BA8F6F4-5DE7-4998-8ED5-D5A44888D4A9}">
      <dgm:prSet custT="1"/>
      <dgm:spPr>
        <a:solidFill>
          <a:schemeClr val="accent2"/>
        </a:solidFill>
      </dgm:spPr>
      <dgm:t>
        <a:bodyPr/>
        <a:lstStyle/>
        <a:p>
          <a:r>
            <a:rPr lang="en-US" sz="1700" dirty="0"/>
            <a:t>Likely to be used by more than one consumer at the same time</a:t>
          </a:r>
        </a:p>
      </dgm:t>
    </dgm:pt>
    <dgm:pt modelId="{1A5DDAAE-2E06-4087-97FE-E94B2B8A2217}" type="parTrans" cxnId="{093691E0-2BC9-4D1D-BFEF-62DADD9D950B}">
      <dgm:prSet/>
      <dgm:spPr/>
      <dgm:t>
        <a:bodyPr/>
        <a:lstStyle/>
        <a:p>
          <a:endParaRPr lang="en-US" sz="1700"/>
        </a:p>
      </dgm:t>
    </dgm:pt>
    <dgm:pt modelId="{CC2E8F73-4671-49B6-A9D9-6FC15833F2CD}" type="sibTrans" cxnId="{093691E0-2BC9-4D1D-BFEF-62DADD9D950B}">
      <dgm:prSet phldrT="3"/>
      <dgm:spPr>
        <a:solidFill>
          <a:schemeClr val="accent2"/>
        </a:solidFill>
      </dgm:spPr>
      <dgm:t>
        <a:bodyPr/>
        <a:lstStyle/>
        <a:p>
          <a:endParaRPr lang="en-US" sz="1700"/>
        </a:p>
      </dgm:t>
    </dgm:pt>
    <dgm:pt modelId="{0F01B8CB-3727-4EEF-89D1-9ECB2F6D40C7}">
      <dgm:prSet custT="1"/>
      <dgm:spPr>
        <a:solidFill>
          <a:schemeClr val="accent6"/>
        </a:solidFill>
      </dgm:spPr>
      <dgm:t>
        <a:bodyPr/>
        <a:lstStyle/>
        <a:p>
          <a:r>
            <a:rPr lang="en-US" sz="1700" dirty="0"/>
            <a:t>Implemented through people, </a:t>
          </a:r>
          <a:r>
            <a:rPr lang="en-US" sz="1700" dirty="0" err="1"/>
            <a:t>organisations</a:t>
          </a:r>
          <a:r>
            <a:rPr lang="en-US" sz="1700" dirty="0"/>
            <a:t>, products and other services</a:t>
          </a:r>
        </a:p>
      </dgm:t>
    </dgm:pt>
    <dgm:pt modelId="{C9483F16-A078-467D-B1CE-8553F19E2734}" type="parTrans" cxnId="{AAF456D7-9B90-434A-A63A-43986225EBAD}">
      <dgm:prSet/>
      <dgm:spPr/>
      <dgm:t>
        <a:bodyPr/>
        <a:lstStyle/>
        <a:p>
          <a:endParaRPr lang="en-US" sz="1700"/>
        </a:p>
      </dgm:t>
    </dgm:pt>
    <dgm:pt modelId="{5BD2C687-34B0-4767-85EC-AB5A466329D0}" type="sibTrans" cxnId="{AAF456D7-9B90-434A-A63A-43986225EBAD}">
      <dgm:prSet phldrT="4"/>
      <dgm:spPr>
        <a:solidFill>
          <a:schemeClr val="accent6"/>
        </a:solidFill>
      </dgm:spPr>
      <dgm:t>
        <a:bodyPr/>
        <a:lstStyle/>
        <a:p>
          <a:endParaRPr lang="en-US" sz="1700"/>
        </a:p>
      </dgm:t>
    </dgm:pt>
    <dgm:pt modelId="{121D37DF-04A5-4B6B-BAC1-B1B9B0DDA7EF}">
      <dgm:prSet custT="1"/>
      <dgm:spPr>
        <a:solidFill>
          <a:schemeClr val="accent5"/>
        </a:solidFill>
      </dgm:spPr>
      <dgm:t>
        <a:bodyPr/>
        <a:lstStyle/>
        <a:p>
          <a:r>
            <a:rPr lang="en-GB" sz="1700" dirty="0"/>
            <a:t>May be designed without recognition of the full context of use </a:t>
          </a:r>
          <a:endParaRPr lang="en-US" sz="1700" dirty="0"/>
        </a:p>
      </dgm:t>
    </dgm:pt>
    <dgm:pt modelId="{A9F0E882-5CB4-4B82-B328-81C36CEAE243}" type="parTrans" cxnId="{2C4F01BA-21BC-4CFC-B81C-FC7DE0741B67}">
      <dgm:prSet/>
      <dgm:spPr/>
      <dgm:t>
        <a:bodyPr/>
        <a:lstStyle/>
        <a:p>
          <a:endParaRPr lang="en-US" sz="1700"/>
        </a:p>
      </dgm:t>
    </dgm:pt>
    <dgm:pt modelId="{5E6D72A8-C3EF-4CBE-82A2-46FCEC431AC2}" type="sibTrans" cxnId="{2C4F01BA-21BC-4CFC-B81C-FC7DE0741B67}">
      <dgm:prSet phldrT="5"/>
      <dgm:spPr>
        <a:solidFill>
          <a:schemeClr val="accent5"/>
        </a:solidFill>
      </dgm:spPr>
      <dgm:t>
        <a:bodyPr/>
        <a:lstStyle/>
        <a:p>
          <a:endParaRPr lang="en-US" sz="1700"/>
        </a:p>
      </dgm:t>
    </dgm:pt>
    <dgm:pt modelId="{8B977652-DAC3-4232-95E0-7E44CF7962CC}">
      <dgm:prSet custT="1"/>
      <dgm:spPr>
        <a:solidFill>
          <a:schemeClr val="bg2">
            <a:lumMod val="75000"/>
          </a:schemeClr>
        </a:solidFill>
      </dgm:spPr>
      <dgm:t>
        <a:bodyPr/>
        <a:lstStyle/>
        <a:p>
          <a:r>
            <a:rPr lang="en-US" sz="1700" dirty="0"/>
            <a:t>Implementation details may not be visible to the end user</a:t>
          </a:r>
        </a:p>
      </dgm:t>
    </dgm:pt>
    <dgm:pt modelId="{90D349AD-EA1E-49BB-A727-589771A2E37B}" type="parTrans" cxnId="{D80C7C62-1D45-4CAD-8A9B-F4EE26B25AAA}">
      <dgm:prSet/>
      <dgm:spPr/>
      <dgm:t>
        <a:bodyPr/>
        <a:lstStyle/>
        <a:p>
          <a:endParaRPr lang="en-US" sz="1700"/>
        </a:p>
      </dgm:t>
    </dgm:pt>
    <dgm:pt modelId="{E5F6E371-D62D-44EF-9EB9-FD08BF1857D5}" type="sibTrans" cxnId="{D80C7C62-1D45-4CAD-8A9B-F4EE26B25AAA}">
      <dgm:prSet phldrT="6"/>
      <dgm:spPr>
        <a:solidFill>
          <a:schemeClr val="bg2">
            <a:lumMod val="75000"/>
          </a:schemeClr>
        </a:solidFill>
      </dgm:spPr>
      <dgm:t>
        <a:bodyPr/>
        <a:lstStyle/>
        <a:p>
          <a:endParaRPr lang="en-US" sz="1700"/>
        </a:p>
      </dgm:t>
    </dgm:pt>
    <dgm:pt modelId="{D1ECE396-50D3-465D-B375-4EF9B66B49E8}">
      <dgm:prSet custT="1"/>
      <dgm:spPr>
        <a:solidFill>
          <a:schemeClr val="accent5"/>
        </a:solidFill>
      </dgm:spPr>
      <dgm:t>
        <a:bodyPr/>
        <a:lstStyle/>
        <a:p>
          <a:r>
            <a:rPr lang="en-US" sz="1700" dirty="0"/>
            <a:t>Implementation may change frequently and significantly</a:t>
          </a:r>
        </a:p>
      </dgm:t>
    </dgm:pt>
    <dgm:pt modelId="{C12A6996-D075-4C91-8A13-F7225AABA991}" type="parTrans" cxnId="{0C38D0A7-B016-4814-BAC3-660597B4D285}">
      <dgm:prSet/>
      <dgm:spPr/>
      <dgm:t>
        <a:bodyPr/>
        <a:lstStyle/>
        <a:p>
          <a:endParaRPr lang="en-US" sz="1700"/>
        </a:p>
      </dgm:t>
    </dgm:pt>
    <dgm:pt modelId="{4E563E59-CA3D-449C-A23F-E749C5AE6D6C}" type="sibTrans" cxnId="{0C38D0A7-B016-4814-BAC3-660597B4D285}">
      <dgm:prSet phldrT="7"/>
      <dgm:spPr>
        <a:solidFill>
          <a:schemeClr val="accent5"/>
        </a:solidFill>
      </dgm:spPr>
      <dgm:t>
        <a:bodyPr/>
        <a:lstStyle/>
        <a:p>
          <a:endParaRPr lang="en-US" sz="1700"/>
        </a:p>
      </dgm:t>
    </dgm:pt>
    <dgm:pt modelId="{BFB35F0B-5F30-4C76-BD15-B8A42B45B09C}">
      <dgm:prSet custT="1"/>
      <dgm:spPr/>
      <dgm:t>
        <a:bodyPr/>
        <a:lstStyle/>
        <a:p>
          <a:r>
            <a:rPr lang="en-US" sz="1700" dirty="0"/>
            <a:t>May include exclusive features for the maintenance or monitoring of other services</a:t>
          </a:r>
        </a:p>
      </dgm:t>
    </dgm:pt>
    <dgm:pt modelId="{9DB83C85-8065-4D64-B392-F958118F1B02}" type="parTrans" cxnId="{6A365B4F-7D42-4192-85C6-5BBDB2A9D3C5}">
      <dgm:prSet/>
      <dgm:spPr/>
      <dgm:t>
        <a:bodyPr/>
        <a:lstStyle/>
        <a:p>
          <a:endParaRPr lang="en-US" sz="1700"/>
        </a:p>
      </dgm:t>
    </dgm:pt>
    <dgm:pt modelId="{DAE41DE1-46F9-403B-B5E1-3C601BF90F77}" type="sibTrans" cxnId="{6A365B4F-7D42-4192-85C6-5BBDB2A9D3C5}">
      <dgm:prSet phldrT="8"/>
      <dgm:spPr/>
      <dgm:t>
        <a:bodyPr/>
        <a:lstStyle/>
        <a:p>
          <a:endParaRPr lang="en-US" sz="1700"/>
        </a:p>
      </dgm:t>
    </dgm:pt>
    <dgm:pt modelId="{961691D0-4925-405B-A22A-EFE9A5B5A032}">
      <dgm:prSet custT="1"/>
      <dgm:spPr>
        <a:solidFill>
          <a:schemeClr val="accent6"/>
        </a:solidFill>
      </dgm:spPr>
      <dgm:t>
        <a:bodyPr/>
        <a:lstStyle/>
        <a:p>
          <a:r>
            <a:rPr lang="en-GB" sz="1700" dirty="0"/>
            <a:t>Often multi-layered – layers may be invisible to the Consumer</a:t>
          </a:r>
          <a:endParaRPr lang="en-US" sz="1700" dirty="0"/>
        </a:p>
      </dgm:t>
    </dgm:pt>
    <dgm:pt modelId="{CE9FA576-E06F-4FCD-8BB7-244CA930F928}" type="parTrans" cxnId="{090A1AC0-B75F-43DD-B6F8-1377A70DD78D}">
      <dgm:prSet/>
      <dgm:spPr/>
      <dgm:t>
        <a:bodyPr/>
        <a:lstStyle/>
        <a:p>
          <a:endParaRPr lang="en-GB" sz="1700"/>
        </a:p>
      </dgm:t>
    </dgm:pt>
    <dgm:pt modelId="{8F1EDAE3-D0BC-4241-9D43-7E2299296D03}" type="sibTrans" cxnId="{090A1AC0-B75F-43DD-B6F8-1377A70DD78D}">
      <dgm:prSet/>
      <dgm:spPr/>
      <dgm:t>
        <a:bodyPr/>
        <a:lstStyle/>
        <a:p>
          <a:endParaRPr lang="en-GB" sz="1700"/>
        </a:p>
      </dgm:t>
    </dgm:pt>
    <dgm:pt modelId="{9971B994-A1A7-4641-8B17-596340E46327}" type="pres">
      <dgm:prSet presAssocID="{CAA1DA57-F794-4067-AA37-BCA4A005CC8A}" presName="Name0" presStyleCnt="0">
        <dgm:presLayoutVars>
          <dgm:dir/>
          <dgm:resizeHandles/>
        </dgm:presLayoutVars>
      </dgm:prSet>
      <dgm:spPr/>
      <dgm:t>
        <a:bodyPr/>
        <a:lstStyle/>
        <a:p>
          <a:endParaRPr lang="en-US"/>
        </a:p>
      </dgm:t>
    </dgm:pt>
    <dgm:pt modelId="{123ECC4C-E16E-4AD3-8DE6-821B3A07CE77}" type="pres">
      <dgm:prSet presAssocID="{CF7DDAE3-1E86-4493-B9C4-1BD92D153131}" presName="compNode" presStyleCnt="0"/>
      <dgm:spPr/>
    </dgm:pt>
    <dgm:pt modelId="{16B317D8-19D6-4E19-A718-3D8D4D1861BD}" type="pres">
      <dgm:prSet presAssocID="{CF7DDAE3-1E86-4493-B9C4-1BD92D153131}" presName="dummyConnPt" presStyleCnt="0"/>
      <dgm:spPr/>
    </dgm:pt>
    <dgm:pt modelId="{1894ED66-08ED-47C6-AC65-911DAA9AAC4F}" type="pres">
      <dgm:prSet presAssocID="{CF7DDAE3-1E86-4493-B9C4-1BD92D153131}" presName="node" presStyleLbl="node1" presStyleIdx="0" presStyleCnt="9">
        <dgm:presLayoutVars>
          <dgm:bulletEnabled val="1"/>
        </dgm:presLayoutVars>
      </dgm:prSet>
      <dgm:spPr/>
      <dgm:t>
        <a:bodyPr/>
        <a:lstStyle/>
        <a:p>
          <a:endParaRPr lang="en-US"/>
        </a:p>
      </dgm:t>
    </dgm:pt>
    <dgm:pt modelId="{76747795-E49E-44F7-AF5A-3A865B6E3CF3}" type="pres">
      <dgm:prSet presAssocID="{0C56DE15-33D6-46DD-A844-BCCC0885F670}" presName="sibTrans" presStyleLbl="bgSibTrans2D1" presStyleIdx="0" presStyleCnt="8"/>
      <dgm:spPr/>
      <dgm:t>
        <a:bodyPr/>
        <a:lstStyle/>
        <a:p>
          <a:endParaRPr lang="en-US"/>
        </a:p>
      </dgm:t>
    </dgm:pt>
    <dgm:pt modelId="{C7236E0C-7676-4BA3-9AFA-0E90A677B0FA}" type="pres">
      <dgm:prSet presAssocID="{83776D61-AE2A-406D-8F18-26D4F5D8F665}" presName="compNode" presStyleCnt="0"/>
      <dgm:spPr/>
    </dgm:pt>
    <dgm:pt modelId="{6D0D2BF8-E581-4500-8A74-FE5710523EFA}" type="pres">
      <dgm:prSet presAssocID="{83776D61-AE2A-406D-8F18-26D4F5D8F665}" presName="dummyConnPt" presStyleCnt="0"/>
      <dgm:spPr/>
    </dgm:pt>
    <dgm:pt modelId="{A0C50DC7-52E5-43F2-9A8E-D34D2E1F4AED}" type="pres">
      <dgm:prSet presAssocID="{83776D61-AE2A-406D-8F18-26D4F5D8F665}" presName="node" presStyleLbl="node1" presStyleIdx="1" presStyleCnt="9">
        <dgm:presLayoutVars>
          <dgm:bulletEnabled val="1"/>
        </dgm:presLayoutVars>
      </dgm:prSet>
      <dgm:spPr/>
      <dgm:t>
        <a:bodyPr/>
        <a:lstStyle/>
        <a:p>
          <a:endParaRPr lang="en-US"/>
        </a:p>
      </dgm:t>
    </dgm:pt>
    <dgm:pt modelId="{1C1F3CBB-6466-4D2A-9FAF-AFB17E4469BF}" type="pres">
      <dgm:prSet presAssocID="{EFF4E96D-4050-404B-9099-033647A22757}" presName="sibTrans" presStyleLbl="bgSibTrans2D1" presStyleIdx="1" presStyleCnt="8"/>
      <dgm:spPr/>
      <dgm:t>
        <a:bodyPr/>
        <a:lstStyle/>
        <a:p>
          <a:endParaRPr lang="en-US"/>
        </a:p>
      </dgm:t>
    </dgm:pt>
    <dgm:pt modelId="{3FD83233-6D8E-4784-A0F1-FDA5CE276AFA}" type="pres">
      <dgm:prSet presAssocID="{7BA8F6F4-5DE7-4998-8ED5-D5A44888D4A9}" presName="compNode" presStyleCnt="0"/>
      <dgm:spPr/>
    </dgm:pt>
    <dgm:pt modelId="{02B75524-49A3-4B21-8B39-830A799FEEC4}" type="pres">
      <dgm:prSet presAssocID="{7BA8F6F4-5DE7-4998-8ED5-D5A44888D4A9}" presName="dummyConnPt" presStyleCnt="0"/>
      <dgm:spPr/>
    </dgm:pt>
    <dgm:pt modelId="{97A4F163-32E6-40A9-BC3F-A369D15475FE}" type="pres">
      <dgm:prSet presAssocID="{7BA8F6F4-5DE7-4998-8ED5-D5A44888D4A9}" presName="node" presStyleLbl="node1" presStyleIdx="2" presStyleCnt="9">
        <dgm:presLayoutVars>
          <dgm:bulletEnabled val="1"/>
        </dgm:presLayoutVars>
      </dgm:prSet>
      <dgm:spPr/>
      <dgm:t>
        <a:bodyPr/>
        <a:lstStyle/>
        <a:p>
          <a:endParaRPr lang="en-US"/>
        </a:p>
      </dgm:t>
    </dgm:pt>
    <dgm:pt modelId="{0D2D79BE-349C-4F81-A434-6AEEA6F1EC51}" type="pres">
      <dgm:prSet presAssocID="{CC2E8F73-4671-49B6-A9D9-6FC15833F2CD}" presName="sibTrans" presStyleLbl="bgSibTrans2D1" presStyleIdx="2" presStyleCnt="8"/>
      <dgm:spPr/>
      <dgm:t>
        <a:bodyPr/>
        <a:lstStyle/>
        <a:p>
          <a:endParaRPr lang="en-US"/>
        </a:p>
      </dgm:t>
    </dgm:pt>
    <dgm:pt modelId="{15971395-8461-4AD3-8AC3-BEDAC2222228}" type="pres">
      <dgm:prSet presAssocID="{0F01B8CB-3727-4EEF-89D1-9ECB2F6D40C7}" presName="compNode" presStyleCnt="0"/>
      <dgm:spPr/>
    </dgm:pt>
    <dgm:pt modelId="{CC812599-3AB5-4938-B43C-5EFE05D7453A}" type="pres">
      <dgm:prSet presAssocID="{0F01B8CB-3727-4EEF-89D1-9ECB2F6D40C7}" presName="dummyConnPt" presStyleCnt="0"/>
      <dgm:spPr/>
    </dgm:pt>
    <dgm:pt modelId="{2BF555FA-C23B-472F-8161-898730AA0E22}" type="pres">
      <dgm:prSet presAssocID="{0F01B8CB-3727-4EEF-89D1-9ECB2F6D40C7}" presName="node" presStyleLbl="node1" presStyleIdx="3" presStyleCnt="9">
        <dgm:presLayoutVars>
          <dgm:bulletEnabled val="1"/>
        </dgm:presLayoutVars>
      </dgm:prSet>
      <dgm:spPr/>
      <dgm:t>
        <a:bodyPr/>
        <a:lstStyle/>
        <a:p>
          <a:endParaRPr lang="en-US"/>
        </a:p>
      </dgm:t>
    </dgm:pt>
    <dgm:pt modelId="{F2DB56BB-D591-48EA-B9EE-D9907EDD62BF}" type="pres">
      <dgm:prSet presAssocID="{5BD2C687-34B0-4767-85EC-AB5A466329D0}" presName="sibTrans" presStyleLbl="bgSibTrans2D1" presStyleIdx="3" presStyleCnt="8"/>
      <dgm:spPr/>
      <dgm:t>
        <a:bodyPr/>
        <a:lstStyle/>
        <a:p>
          <a:endParaRPr lang="en-US"/>
        </a:p>
      </dgm:t>
    </dgm:pt>
    <dgm:pt modelId="{8EEE6CE3-15B7-4AE8-B3E2-FCE12CB43DC8}" type="pres">
      <dgm:prSet presAssocID="{121D37DF-04A5-4B6B-BAC1-B1B9B0DDA7EF}" presName="compNode" presStyleCnt="0"/>
      <dgm:spPr/>
    </dgm:pt>
    <dgm:pt modelId="{FFB0925D-7660-48F3-9FBA-AADCD7706E41}" type="pres">
      <dgm:prSet presAssocID="{121D37DF-04A5-4B6B-BAC1-B1B9B0DDA7EF}" presName="dummyConnPt" presStyleCnt="0"/>
      <dgm:spPr/>
    </dgm:pt>
    <dgm:pt modelId="{080EAC4B-321E-4DB0-87B2-C77D6B68430D}" type="pres">
      <dgm:prSet presAssocID="{121D37DF-04A5-4B6B-BAC1-B1B9B0DDA7EF}" presName="node" presStyleLbl="node1" presStyleIdx="4" presStyleCnt="9">
        <dgm:presLayoutVars>
          <dgm:bulletEnabled val="1"/>
        </dgm:presLayoutVars>
      </dgm:prSet>
      <dgm:spPr/>
      <dgm:t>
        <a:bodyPr/>
        <a:lstStyle/>
        <a:p>
          <a:endParaRPr lang="en-US"/>
        </a:p>
      </dgm:t>
    </dgm:pt>
    <dgm:pt modelId="{F7A69536-5A18-4689-89CE-F036A7D26245}" type="pres">
      <dgm:prSet presAssocID="{5E6D72A8-C3EF-4CBE-82A2-46FCEC431AC2}" presName="sibTrans" presStyleLbl="bgSibTrans2D1" presStyleIdx="4" presStyleCnt="8" custLinFactNeighborX="828" custLinFactNeighborY="13717"/>
      <dgm:spPr/>
      <dgm:t>
        <a:bodyPr/>
        <a:lstStyle/>
        <a:p>
          <a:endParaRPr lang="en-US"/>
        </a:p>
      </dgm:t>
    </dgm:pt>
    <dgm:pt modelId="{B549A247-17C6-40AA-9117-483321918CC4}" type="pres">
      <dgm:prSet presAssocID="{8B977652-DAC3-4232-95E0-7E44CF7962CC}" presName="compNode" presStyleCnt="0"/>
      <dgm:spPr/>
    </dgm:pt>
    <dgm:pt modelId="{FDD2960F-05FB-4A1F-9559-552A6833B756}" type="pres">
      <dgm:prSet presAssocID="{8B977652-DAC3-4232-95E0-7E44CF7962CC}" presName="dummyConnPt" presStyleCnt="0"/>
      <dgm:spPr/>
    </dgm:pt>
    <dgm:pt modelId="{6AB46FE7-330F-41AB-BFBE-DBF7466FB188}" type="pres">
      <dgm:prSet presAssocID="{8B977652-DAC3-4232-95E0-7E44CF7962CC}" presName="node" presStyleLbl="node1" presStyleIdx="5" presStyleCnt="9">
        <dgm:presLayoutVars>
          <dgm:bulletEnabled val="1"/>
        </dgm:presLayoutVars>
      </dgm:prSet>
      <dgm:spPr/>
      <dgm:t>
        <a:bodyPr/>
        <a:lstStyle/>
        <a:p>
          <a:endParaRPr lang="en-US"/>
        </a:p>
      </dgm:t>
    </dgm:pt>
    <dgm:pt modelId="{B8B80D76-622A-41C9-9728-58C9EE30C7BE}" type="pres">
      <dgm:prSet presAssocID="{E5F6E371-D62D-44EF-9EB9-FD08BF1857D5}" presName="sibTrans" presStyleLbl="bgSibTrans2D1" presStyleIdx="5" presStyleCnt="8"/>
      <dgm:spPr/>
      <dgm:t>
        <a:bodyPr/>
        <a:lstStyle/>
        <a:p>
          <a:endParaRPr lang="en-US"/>
        </a:p>
      </dgm:t>
    </dgm:pt>
    <dgm:pt modelId="{5D5DC560-EE56-40D6-909B-27B203AC9BF2}" type="pres">
      <dgm:prSet presAssocID="{D1ECE396-50D3-465D-B375-4EF9B66B49E8}" presName="compNode" presStyleCnt="0"/>
      <dgm:spPr/>
    </dgm:pt>
    <dgm:pt modelId="{493A3D3D-9BE6-4C66-9EC8-50785A97C8A7}" type="pres">
      <dgm:prSet presAssocID="{D1ECE396-50D3-465D-B375-4EF9B66B49E8}" presName="dummyConnPt" presStyleCnt="0"/>
      <dgm:spPr/>
    </dgm:pt>
    <dgm:pt modelId="{434BD7ED-E787-47F5-A197-FC3805CEE631}" type="pres">
      <dgm:prSet presAssocID="{D1ECE396-50D3-465D-B375-4EF9B66B49E8}" presName="node" presStyleLbl="node1" presStyleIdx="6" presStyleCnt="9">
        <dgm:presLayoutVars>
          <dgm:bulletEnabled val="1"/>
        </dgm:presLayoutVars>
      </dgm:prSet>
      <dgm:spPr/>
      <dgm:t>
        <a:bodyPr/>
        <a:lstStyle/>
        <a:p>
          <a:endParaRPr lang="en-US"/>
        </a:p>
      </dgm:t>
    </dgm:pt>
    <dgm:pt modelId="{EA2FCECE-58F0-4A5B-9A5D-52EDE03DDECE}" type="pres">
      <dgm:prSet presAssocID="{4E563E59-CA3D-449C-A23F-E749C5AE6D6C}" presName="sibTrans" presStyleLbl="bgSibTrans2D1" presStyleIdx="6" presStyleCnt="8"/>
      <dgm:spPr/>
      <dgm:t>
        <a:bodyPr/>
        <a:lstStyle/>
        <a:p>
          <a:endParaRPr lang="en-US"/>
        </a:p>
      </dgm:t>
    </dgm:pt>
    <dgm:pt modelId="{1634CD47-0767-4885-B25F-82A5626BA42A}" type="pres">
      <dgm:prSet presAssocID="{BFB35F0B-5F30-4C76-BD15-B8A42B45B09C}" presName="compNode" presStyleCnt="0"/>
      <dgm:spPr/>
    </dgm:pt>
    <dgm:pt modelId="{37EBBC01-F079-4896-8C91-87E123B186BB}" type="pres">
      <dgm:prSet presAssocID="{BFB35F0B-5F30-4C76-BD15-B8A42B45B09C}" presName="dummyConnPt" presStyleCnt="0"/>
      <dgm:spPr/>
    </dgm:pt>
    <dgm:pt modelId="{E9ED788E-8C94-4154-8677-066820729C1D}" type="pres">
      <dgm:prSet presAssocID="{BFB35F0B-5F30-4C76-BD15-B8A42B45B09C}" presName="node" presStyleLbl="node1" presStyleIdx="7" presStyleCnt="9">
        <dgm:presLayoutVars>
          <dgm:bulletEnabled val="1"/>
        </dgm:presLayoutVars>
      </dgm:prSet>
      <dgm:spPr/>
      <dgm:t>
        <a:bodyPr/>
        <a:lstStyle/>
        <a:p>
          <a:endParaRPr lang="en-US"/>
        </a:p>
      </dgm:t>
    </dgm:pt>
    <dgm:pt modelId="{3B702947-A82D-42D3-BC41-6F361DB11AEC}" type="pres">
      <dgm:prSet presAssocID="{DAE41DE1-46F9-403B-B5E1-3C601BF90F77}" presName="sibTrans" presStyleLbl="bgSibTrans2D1" presStyleIdx="7" presStyleCnt="8"/>
      <dgm:spPr/>
      <dgm:t>
        <a:bodyPr/>
        <a:lstStyle/>
        <a:p>
          <a:endParaRPr lang="en-US"/>
        </a:p>
      </dgm:t>
    </dgm:pt>
    <dgm:pt modelId="{4EBF0109-544E-4B7C-A3B3-A4E17672A963}" type="pres">
      <dgm:prSet presAssocID="{961691D0-4925-405B-A22A-EFE9A5B5A032}" presName="compNode" presStyleCnt="0"/>
      <dgm:spPr/>
    </dgm:pt>
    <dgm:pt modelId="{BE699E80-9BF2-4DB4-B011-13FDC7D86749}" type="pres">
      <dgm:prSet presAssocID="{961691D0-4925-405B-A22A-EFE9A5B5A032}" presName="dummyConnPt" presStyleCnt="0"/>
      <dgm:spPr/>
    </dgm:pt>
    <dgm:pt modelId="{D5CAA0E0-6A66-47A3-8EE2-3C4118CA0DC1}" type="pres">
      <dgm:prSet presAssocID="{961691D0-4925-405B-A22A-EFE9A5B5A032}" presName="node" presStyleLbl="node1" presStyleIdx="8" presStyleCnt="9">
        <dgm:presLayoutVars>
          <dgm:bulletEnabled val="1"/>
        </dgm:presLayoutVars>
      </dgm:prSet>
      <dgm:spPr/>
      <dgm:t>
        <a:bodyPr/>
        <a:lstStyle/>
        <a:p>
          <a:endParaRPr lang="en-US"/>
        </a:p>
      </dgm:t>
    </dgm:pt>
  </dgm:ptLst>
  <dgm:cxnLst>
    <dgm:cxn modelId="{CCEB157C-0329-4965-AC2D-5F745848C1E8}" type="presOf" srcId="{5E6D72A8-C3EF-4CBE-82A2-46FCEC431AC2}" destId="{F7A69536-5A18-4689-89CE-F036A7D26245}" srcOrd="0" destOrd="0" presId="urn:microsoft.com/office/officeart/2005/8/layout/bProcess4"/>
    <dgm:cxn modelId="{322339E4-23AE-4D40-AF51-8FC274752821}" type="presOf" srcId="{CF7DDAE3-1E86-4493-B9C4-1BD92D153131}" destId="{1894ED66-08ED-47C6-AC65-911DAA9AAC4F}" srcOrd="0" destOrd="0" presId="urn:microsoft.com/office/officeart/2005/8/layout/bProcess4"/>
    <dgm:cxn modelId="{BF5EA434-7B41-4B7A-A41F-C8CF5BCC6B23}" type="presOf" srcId="{BFB35F0B-5F30-4C76-BD15-B8A42B45B09C}" destId="{E9ED788E-8C94-4154-8677-066820729C1D}" srcOrd="0" destOrd="0" presId="urn:microsoft.com/office/officeart/2005/8/layout/bProcess4"/>
    <dgm:cxn modelId="{B0E18292-49F9-4EC3-879A-7644AA7F7C3E}" type="presOf" srcId="{CC2E8F73-4671-49B6-A9D9-6FC15833F2CD}" destId="{0D2D79BE-349C-4F81-A434-6AEEA6F1EC51}" srcOrd="0" destOrd="0" presId="urn:microsoft.com/office/officeart/2005/8/layout/bProcess4"/>
    <dgm:cxn modelId="{F7E79135-770F-4B1B-8346-E1B072DD33B4}" type="presOf" srcId="{D1ECE396-50D3-465D-B375-4EF9B66B49E8}" destId="{434BD7ED-E787-47F5-A197-FC3805CEE631}" srcOrd="0" destOrd="0" presId="urn:microsoft.com/office/officeart/2005/8/layout/bProcess4"/>
    <dgm:cxn modelId="{6A365B4F-7D42-4192-85C6-5BBDB2A9D3C5}" srcId="{CAA1DA57-F794-4067-AA37-BCA4A005CC8A}" destId="{BFB35F0B-5F30-4C76-BD15-B8A42B45B09C}" srcOrd="7" destOrd="0" parTransId="{9DB83C85-8065-4D64-B392-F958118F1B02}" sibTransId="{DAE41DE1-46F9-403B-B5E1-3C601BF90F77}"/>
    <dgm:cxn modelId="{28C7A507-B7C9-402B-8609-3B701165F972}" type="presOf" srcId="{5BD2C687-34B0-4767-85EC-AB5A466329D0}" destId="{F2DB56BB-D591-48EA-B9EE-D9907EDD62BF}" srcOrd="0" destOrd="0" presId="urn:microsoft.com/office/officeart/2005/8/layout/bProcess4"/>
    <dgm:cxn modelId="{0ECBB94C-6A69-423A-A858-40C288C651E9}" type="presOf" srcId="{83776D61-AE2A-406D-8F18-26D4F5D8F665}" destId="{A0C50DC7-52E5-43F2-9A8E-D34D2E1F4AED}" srcOrd="0" destOrd="0" presId="urn:microsoft.com/office/officeart/2005/8/layout/bProcess4"/>
    <dgm:cxn modelId="{80B60397-58A8-4C8C-AEC1-812F78D6EBDE}" type="presOf" srcId="{0C56DE15-33D6-46DD-A844-BCCC0885F670}" destId="{76747795-E49E-44F7-AF5A-3A865B6E3CF3}" srcOrd="0" destOrd="0" presId="urn:microsoft.com/office/officeart/2005/8/layout/bProcess4"/>
    <dgm:cxn modelId="{090A1AC0-B75F-43DD-B6F8-1377A70DD78D}" srcId="{CAA1DA57-F794-4067-AA37-BCA4A005CC8A}" destId="{961691D0-4925-405B-A22A-EFE9A5B5A032}" srcOrd="8" destOrd="0" parTransId="{CE9FA576-E06F-4FCD-8BB7-244CA930F928}" sibTransId="{8F1EDAE3-D0BC-4241-9D43-7E2299296D03}"/>
    <dgm:cxn modelId="{C802C713-49AE-4EB1-B8B7-8C34894EE84D}" type="presOf" srcId="{0F01B8CB-3727-4EEF-89D1-9ECB2F6D40C7}" destId="{2BF555FA-C23B-472F-8161-898730AA0E22}" srcOrd="0" destOrd="0" presId="urn:microsoft.com/office/officeart/2005/8/layout/bProcess4"/>
    <dgm:cxn modelId="{42641F1A-7D0C-4BB9-8075-F9C25C0ABDEC}" type="presOf" srcId="{4E563E59-CA3D-449C-A23F-E749C5AE6D6C}" destId="{EA2FCECE-58F0-4A5B-9A5D-52EDE03DDECE}" srcOrd="0" destOrd="0" presId="urn:microsoft.com/office/officeart/2005/8/layout/bProcess4"/>
    <dgm:cxn modelId="{AAF456D7-9B90-434A-A63A-43986225EBAD}" srcId="{CAA1DA57-F794-4067-AA37-BCA4A005CC8A}" destId="{0F01B8CB-3727-4EEF-89D1-9ECB2F6D40C7}" srcOrd="3" destOrd="0" parTransId="{C9483F16-A078-467D-B1CE-8553F19E2734}" sibTransId="{5BD2C687-34B0-4767-85EC-AB5A466329D0}"/>
    <dgm:cxn modelId="{B961D596-2109-4B11-B74B-989F7340C26B}" type="presOf" srcId="{961691D0-4925-405B-A22A-EFE9A5B5A032}" destId="{D5CAA0E0-6A66-47A3-8EE2-3C4118CA0DC1}" srcOrd="0" destOrd="0" presId="urn:microsoft.com/office/officeart/2005/8/layout/bProcess4"/>
    <dgm:cxn modelId="{A2BF32BD-A978-4784-8AD8-F4F1487A1F22}" type="presOf" srcId="{CAA1DA57-F794-4067-AA37-BCA4A005CC8A}" destId="{9971B994-A1A7-4641-8B17-596340E46327}" srcOrd="0" destOrd="0" presId="urn:microsoft.com/office/officeart/2005/8/layout/bProcess4"/>
    <dgm:cxn modelId="{04CC6C4B-77F7-47AC-BD1A-7B83E2A2E5A4}" type="presOf" srcId="{7BA8F6F4-5DE7-4998-8ED5-D5A44888D4A9}" destId="{97A4F163-32E6-40A9-BC3F-A369D15475FE}" srcOrd="0" destOrd="0" presId="urn:microsoft.com/office/officeart/2005/8/layout/bProcess4"/>
    <dgm:cxn modelId="{5E5A4929-F31E-4D18-B887-4F975BDB44D8}" srcId="{CAA1DA57-F794-4067-AA37-BCA4A005CC8A}" destId="{83776D61-AE2A-406D-8F18-26D4F5D8F665}" srcOrd="1" destOrd="0" parTransId="{2E2DCF9A-003B-44E6-8DD4-B032B8FB4770}" sibTransId="{EFF4E96D-4050-404B-9099-033647A22757}"/>
    <dgm:cxn modelId="{0C3A54A1-B62F-4086-A2FF-988BCEE1CBC7}" type="presOf" srcId="{E5F6E371-D62D-44EF-9EB9-FD08BF1857D5}" destId="{B8B80D76-622A-41C9-9728-58C9EE30C7BE}" srcOrd="0" destOrd="0" presId="urn:microsoft.com/office/officeart/2005/8/layout/bProcess4"/>
    <dgm:cxn modelId="{D80C7C62-1D45-4CAD-8A9B-F4EE26B25AAA}" srcId="{CAA1DA57-F794-4067-AA37-BCA4A005CC8A}" destId="{8B977652-DAC3-4232-95E0-7E44CF7962CC}" srcOrd="5" destOrd="0" parTransId="{90D349AD-EA1E-49BB-A727-589771A2E37B}" sibTransId="{E5F6E371-D62D-44EF-9EB9-FD08BF1857D5}"/>
    <dgm:cxn modelId="{FA615D3B-4E96-4F57-B44B-E4551E1CA3D3}" type="presOf" srcId="{DAE41DE1-46F9-403B-B5E1-3C601BF90F77}" destId="{3B702947-A82D-42D3-BC41-6F361DB11AEC}" srcOrd="0" destOrd="0" presId="urn:microsoft.com/office/officeart/2005/8/layout/bProcess4"/>
    <dgm:cxn modelId="{FD172ED3-CEBE-4530-8117-8F24A9FE89C3}" type="presOf" srcId="{EFF4E96D-4050-404B-9099-033647A22757}" destId="{1C1F3CBB-6466-4D2A-9FAF-AFB17E4469BF}" srcOrd="0" destOrd="0" presId="urn:microsoft.com/office/officeart/2005/8/layout/bProcess4"/>
    <dgm:cxn modelId="{0C38D0A7-B016-4814-BAC3-660597B4D285}" srcId="{CAA1DA57-F794-4067-AA37-BCA4A005CC8A}" destId="{D1ECE396-50D3-465D-B375-4EF9B66B49E8}" srcOrd="6" destOrd="0" parTransId="{C12A6996-D075-4C91-8A13-F7225AABA991}" sibTransId="{4E563E59-CA3D-449C-A23F-E749C5AE6D6C}"/>
    <dgm:cxn modelId="{AD634E36-B6B6-4953-957A-65A6FC3C0ACD}" type="presOf" srcId="{8B977652-DAC3-4232-95E0-7E44CF7962CC}" destId="{6AB46FE7-330F-41AB-BFBE-DBF7466FB188}" srcOrd="0" destOrd="0" presId="urn:microsoft.com/office/officeart/2005/8/layout/bProcess4"/>
    <dgm:cxn modelId="{2C4F01BA-21BC-4CFC-B81C-FC7DE0741B67}" srcId="{CAA1DA57-F794-4067-AA37-BCA4A005CC8A}" destId="{121D37DF-04A5-4B6B-BAC1-B1B9B0DDA7EF}" srcOrd="4" destOrd="0" parTransId="{A9F0E882-5CB4-4B82-B328-81C36CEAE243}" sibTransId="{5E6D72A8-C3EF-4CBE-82A2-46FCEC431AC2}"/>
    <dgm:cxn modelId="{7EC9BD2F-8438-4DFA-90F6-01FDBA02E37D}" type="presOf" srcId="{121D37DF-04A5-4B6B-BAC1-B1B9B0DDA7EF}" destId="{080EAC4B-321E-4DB0-87B2-C77D6B68430D}" srcOrd="0" destOrd="0" presId="urn:microsoft.com/office/officeart/2005/8/layout/bProcess4"/>
    <dgm:cxn modelId="{093691E0-2BC9-4D1D-BFEF-62DADD9D950B}" srcId="{CAA1DA57-F794-4067-AA37-BCA4A005CC8A}" destId="{7BA8F6F4-5DE7-4998-8ED5-D5A44888D4A9}" srcOrd="2" destOrd="0" parTransId="{1A5DDAAE-2E06-4087-97FE-E94B2B8A2217}" sibTransId="{CC2E8F73-4671-49B6-A9D9-6FC15833F2CD}"/>
    <dgm:cxn modelId="{319A4C5F-50A9-448F-B99D-8811AF061CC2}" srcId="{CAA1DA57-F794-4067-AA37-BCA4A005CC8A}" destId="{CF7DDAE3-1E86-4493-B9C4-1BD92D153131}" srcOrd="0" destOrd="0" parTransId="{C3649D34-59A2-4364-BE52-97A9F7C30854}" sibTransId="{0C56DE15-33D6-46DD-A844-BCCC0885F670}"/>
    <dgm:cxn modelId="{BA7C28F9-6579-4473-8A3E-4E65CB981B59}" type="presParOf" srcId="{9971B994-A1A7-4641-8B17-596340E46327}" destId="{123ECC4C-E16E-4AD3-8DE6-821B3A07CE77}" srcOrd="0" destOrd="0" presId="urn:microsoft.com/office/officeart/2005/8/layout/bProcess4"/>
    <dgm:cxn modelId="{B9EE3F87-6159-4DC6-8B33-7DAD93E31698}" type="presParOf" srcId="{123ECC4C-E16E-4AD3-8DE6-821B3A07CE77}" destId="{16B317D8-19D6-4E19-A718-3D8D4D1861BD}" srcOrd="0" destOrd="0" presId="urn:microsoft.com/office/officeart/2005/8/layout/bProcess4"/>
    <dgm:cxn modelId="{E6F57279-ACF3-40F5-8B9F-402561384A49}" type="presParOf" srcId="{123ECC4C-E16E-4AD3-8DE6-821B3A07CE77}" destId="{1894ED66-08ED-47C6-AC65-911DAA9AAC4F}" srcOrd="1" destOrd="0" presId="urn:microsoft.com/office/officeart/2005/8/layout/bProcess4"/>
    <dgm:cxn modelId="{BA468548-6040-44D9-B15A-B6985D8C2317}" type="presParOf" srcId="{9971B994-A1A7-4641-8B17-596340E46327}" destId="{76747795-E49E-44F7-AF5A-3A865B6E3CF3}" srcOrd="1" destOrd="0" presId="urn:microsoft.com/office/officeart/2005/8/layout/bProcess4"/>
    <dgm:cxn modelId="{48B6AD4F-D079-42A5-B39E-5A68F858C282}" type="presParOf" srcId="{9971B994-A1A7-4641-8B17-596340E46327}" destId="{C7236E0C-7676-4BA3-9AFA-0E90A677B0FA}" srcOrd="2" destOrd="0" presId="urn:microsoft.com/office/officeart/2005/8/layout/bProcess4"/>
    <dgm:cxn modelId="{541C0BDC-7940-42D5-B221-1B246BAD3F32}" type="presParOf" srcId="{C7236E0C-7676-4BA3-9AFA-0E90A677B0FA}" destId="{6D0D2BF8-E581-4500-8A74-FE5710523EFA}" srcOrd="0" destOrd="0" presId="urn:microsoft.com/office/officeart/2005/8/layout/bProcess4"/>
    <dgm:cxn modelId="{A0A9AA53-1202-474F-8B67-650B758EE181}" type="presParOf" srcId="{C7236E0C-7676-4BA3-9AFA-0E90A677B0FA}" destId="{A0C50DC7-52E5-43F2-9A8E-D34D2E1F4AED}" srcOrd="1" destOrd="0" presId="urn:microsoft.com/office/officeart/2005/8/layout/bProcess4"/>
    <dgm:cxn modelId="{D19420DB-9030-4283-AC4A-D199773FCBB8}" type="presParOf" srcId="{9971B994-A1A7-4641-8B17-596340E46327}" destId="{1C1F3CBB-6466-4D2A-9FAF-AFB17E4469BF}" srcOrd="3" destOrd="0" presId="urn:microsoft.com/office/officeart/2005/8/layout/bProcess4"/>
    <dgm:cxn modelId="{019593C1-12FF-4673-A7F2-1D2ECE1EB8A5}" type="presParOf" srcId="{9971B994-A1A7-4641-8B17-596340E46327}" destId="{3FD83233-6D8E-4784-A0F1-FDA5CE276AFA}" srcOrd="4" destOrd="0" presId="urn:microsoft.com/office/officeart/2005/8/layout/bProcess4"/>
    <dgm:cxn modelId="{AD20B71A-47AC-4D8F-A392-1DA465707462}" type="presParOf" srcId="{3FD83233-6D8E-4784-A0F1-FDA5CE276AFA}" destId="{02B75524-49A3-4B21-8B39-830A799FEEC4}" srcOrd="0" destOrd="0" presId="urn:microsoft.com/office/officeart/2005/8/layout/bProcess4"/>
    <dgm:cxn modelId="{20E6BE0C-5815-411E-B437-FD31A541712A}" type="presParOf" srcId="{3FD83233-6D8E-4784-A0F1-FDA5CE276AFA}" destId="{97A4F163-32E6-40A9-BC3F-A369D15475FE}" srcOrd="1" destOrd="0" presId="urn:microsoft.com/office/officeart/2005/8/layout/bProcess4"/>
    <dgm:cxn modelId="{DCD7A1FF-C51B-48B3-8EFC-D55CC8D34611}" type="presParOf" srcId="{9971B994-A1A7-4641-8B17-596340E46327}" destId="{0D2D79BE-349C-4F81-A434-6AEEA6F1EC51}" srcOrd="5" destOrd="0" presId="urn:microsoft.com/office/officeart/2005/8/layout/bProcess4"/>
    <dgm:cxn modelId="{B0EF0838-0BE0-41BA-B330-E5518B363712}" type="presParOf" srcId="{9971B994-A1A7-4641-8B17-596340E46327}" destId="{15971395-8461-4AD3-8AC3-BEDAC2222228}" srcOrd="6" destOrd="0" presId="urn:microsoft.com/office/officeart/2005/8/layout/bProcess4"/>
    <dgm:cxn modelId="{7E2866A6-F953-478D-9A4E-8B1D60CFF7ED}" type="presParOf" srcId="{15971395-8461-4AD3-8AC3-BEDAC2222228}" destId="{CC812599-3AB5-4938-B43C-5EFE05D7453A}" srcOrd="0" destOrd="0" presId="urn:microsoft.com/office/officeart/2005/8/layout/bProcess4"/>
    <dgm:cxn modelId="{793F32D5-B8D6-4C1F-B798-9E8C3CFC8A8E}" type="presParOf" srcId="{15971395-8461-4AD3-8AC3-BEDAC2222228}" destId="{2BF555FA-C23B-472F-8161-898730AA0E22}" srcOrd="1" destOrd="0" presId="urn:microsoft.com/office/officeart/2005/8/layout/bProcess4"/>
    <dgm:cxn modelId="{9FCF3707-80D7-4CA4-AD13-F8C2A568F992}" type="presParOf" srcId="{9971B994-A1A7-4641-8B17-596340E46327}" destId="{F2DB56BB-D591-48EA-B9EE-D9907EDD62BF}" srcOrd="7" destOrd="0" presId="urn:microsoft.com/office/officeart/2005/8/layout/bProcess4"/>
    <dgm:cxn modelId="{329800E6-E1C6-4013-AEBC-B5EF1A5F427E}" type="presParOf" srcId="{9971B994-A1A7-4641-8B17-596340E46327}" destId="{8EEE6CE3-15B7-4AE8-B3E2-FCE12CB43DC8}" srcOrd="8" destOrd="0" presId="urn:microsoft.com/office/officeart/2005/8/layout/bProcess4"/>
    <dgm:cxn modelId="{36AB592C-ABC0-4E69-9CFA-5F32B92755EB}" type="presParOf" srcId="{8EEE6CE3-15B7-4AE8-B3E2-FCE12CB43DC8}" destId="{FFB0925D-7660-48F3-9FBA-AADCD7706E41}" srcOrd="0" destOrd="0" presId="urn:microsoft.com/office/officeart/2005/8/layout/bProcess4"/>
    <dgm:cxn modelId="{85C89E10-FC55-4D1C-9141-6A335CD08547}" type="presParOf" srcId="{8EEE6CE3-15B7-4AE8-B3E2-FCE12CB43DC8}" destId="{080EAC4B-321E-4DB0-87B2-C77D6B68430D}" srcOrd="1" destOrd="0" presId="urn:microsoft.com/office/officeart/2005/8/layout/bProcess4"/>
    <dgm:cxn modelId="{781ADE01-3C41-4B67-9570-98C26A52B27C}" type="presParOf" srcId="{9971B994-A1A7-4641-8B17-596340E46327}" destId="{F7A69536-5A18-4689-89CE-F036A7D26245}" srcOrd="9" destOrd="0" presId="urn:microsoft.com/office/officeart/2005/8/layout/bProcess4"/>
    <dgm:cxn modelId="{3B0360CF-0121-4963-A3E7-503AA4538EFA}" type="presParOf" srcId="{9971B994-A1A7-4641-8B17-596340E46327}" destId="{B549A247-17C6-40AA-9117-483321918CC4}" srcOrd="10" destOrd="0" presId="urn:microsoft.com/office/officeart/2005/8/layout/bProcess4"/>
    <dgm:cxn modelId="{18ABC755-2A39-41BF-AC6E-E0349C21F805}" type="presParOf" srcId="{B549A247-17C6-40AA-9117-483321918CC4}" destId="{FDD2960F-05FB-4A1F-9559-552A6833B756}" srcOrd="0" destOrd="0" presId="urn:microsoft.com/office/officeart/2005/8/layout/bProcess4"/>
    <dgm:cxn modelId="{ACA89C63-AA8D-42AC-A0CF-F3E5F9EE8DC5}" type="presParOf" srcId="{B549A247-17C6-40AA-9117-483321918CC4}" destId="{6AB46FE7-330F-41AB-BFBE-DBF7466FB188}" srcOrd="1" destOrd="0" presId="urn:microsoft.com/office/officeart/2005/8/layout/bProcess4"/>
    <dgm:cxn modelId="{E22A87FD-F18A-4CE6-AEE3-DACC5E8F8CE1}" type="presParOf" srcId="{9971B994-A1A7-4641-8B17-596340E46327}" destId="{B8B80D76-622A-41C9-9728-58C9EE30C7BE}" srcOrd="11" destOrd="0" presId="urn:microsoft.com/office/officeart/2005/8/layout/bProcess4"/>
    <dgm:cxn modelId="{BED5B355-D34E-4D91-87DB-5A48ADF1E875}" type="presParOf" srcId="{9971B994-A1A7-4641-8B17-596340E46327}" destId="{5D5DC560-EE56-40D6-909B-27B203AC9BF2}" srcOrd="12" destOrd="0" presId="urn:microsoft.com/office/officeart/2005/8/layout/bProcess4"/>
    <dgm:cxn modelId="{CFE45076-2FB8-4A0F-9873-579FA3030922}" type="presParOf" srcId="{5D5DC560-EE56-40D6-909B-27B203AC9BF2}" destId="{493A3D3D-9BE6-4C66-9EC8-50785A97C8A7}" srcOrd="0" destOrd="0" presId="urn:microsoft.com/office/officeart/2005/8/layout/bProcess4"/>
    <dgm:cxn modelId="{73C76E55-1906-495D-9984-ABFDC19E2F15}" type="presParOf" srcId="{5D5DC560-EE56-40D6-909B-27B203AC9BF2}" destId="{434BD7ED-E787-47F5-A197-FC3805CEE631}" srcOrd="1" destOrd="0" presId="urn:microsoft.com/office/officeart/2005/8/layout/bProcess4"/>
    <dgm:cxn modelId="{02DB0A73-F3A6-48A6-88CF-4B80ED5FA8B9}" type="presParOf" srcId="{9971B994-A1A7-4641-8B17-596340E46327}" destId="{EA2FCECE-58F0-4A5B-9A5D-52EDE03DDECE}" srcOrd="13" destOrd="0" presId="urn:microsoft.com/office/officeart/2005/8/layout/bProcess4"/>
    <dgm:cxn modelId="{624358DD-504D-4DA0-93F7-821979A3505A}" type="presParOf" srcId="{9971B994-A1A7-4641-8B17-596340E46327}" destId="{1634CD47-0767-4885-B25F-82A5626BA42A}" srcOrd="14" destOrd="0" presId="urn:microsoft.com/office/officeart/2005/8/layout/bProcess4"/>
    <dgm:cxn modelId="{FC736429-6623-4390-A857-F92EB3704499}" type="presParOf" srcId="{1634CD47-0767-4885-B25F-82A5626BA42A}" destId="{37EBBC01-F079-4896-8C91-87E123B186BB}" srcOrd="0" destOrd="0" presId="urn:microsoft.com/office/officeart/2005/8/layout/bProcess4"/>
    <dgm:cxn modelId="{7DB53D47-3676-4D55-A8F8-ABFF87F9D5CA}" type="presParOf" srcId="{1634CD47-0767-4885-B25F-82A5626BA42A}" destId="{E9ED788E-8C94-4154-8677-066820729C1D}" srcOrd="1" destOrd="0" presId="urn:microsoft.com/office/officeart/2005/8/layout/bProcess4"/>
    <dgm:cxn modelId="{6ECFDFE6-D0A8-42C1-99F8-F5C8BC5C45B2}" type="presParOf" srcId="{9971B994-A1A7-4641-8B17-596340E46327}" destId="{3B702947-A82D-42D3-BC41-6F361DB11AEC}" srcOrd="15" destOrd="0" presId="urn:microsoft.com/office/officeart/2005/8/layout/bProcess4"/>
    <dgm:cxn modelId="{ABE9EFFE-DBA5-4008-98FF-E8D8BA59CF96}" type="presParOf" srcId="{9971B994-A1A7-4641-8B17-596340E46327}" destId="{4EBF0109-544E-4B7C-A3B3-A4E17672A963}" srcOrd="16" destOrd="0" presId="urn:microsoft.com/office/officeart/2005/8/layout/bProcess4"/>
    <dgm:cxn modelId="{41B5A9B1-7A1C-4DD9-BE4D-1C0EC74CA7A9}" type="presParOf" srcId="{4EBF0109-544E-4B7C-A3B3-A4E17672A963}" destId="{BE699E80-9BF2-4DB4-B011-13FDC7D86749}" srcOrd="0" destOrd="0" presId="urn:microsoft.com/office/officeart/2005/8/layout/bProcess4"/>
    <dgm:cxn modelId="{5ABECA44-7EAF-47CA-B3EB-A88A6E85C78B}" type="presParOf" srcId="{4EBF0109-544E-4B7C-A3B3-A4E17672A963}" destId="{D5CAA0E0-6A66-47A3-8EE2-3C4118CA0DC1}" srcOrd="1" destOrd="0" presId="urn:microsoft.com/office/officeart/2005/8/layout/b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4ABAD7-F208-432C-9AF7-971702B808B8}">
      <dsp:nvSpPr>
        <dsp:cNvPr id="0" name=""/>
        <dsp:cNvSpPr/>
      </dsp:nvSpPr>
      <dsp:spPr>
        <a:xfrm>
          <a:off x="2594" y="299256"/>
          <a:ext cx="1404505" cy="2878871"/>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9501" tIns="330200" rIns="109501" bIns="330200" numCol="1" spcCol="1270" anchor="t" anchorCtr="0">
          <a:noAutofit/>
        </a:bodyPr>
        <a:lstStyle/>
        <a:p>
          <a:pPr lvl="0" algn="l" defTabSz="711200">
            <a:lnSpc>
              <a:spcPct val="90000"/>
            </a:lnSpc>
            <a:spcBef>
              <a:spcPct val="0"/>
            </a:spcBef>
            <a:spcAft>
              <a:spcPct val="35000"/>
            </a:spcAft>
          </a:pPr>
          <a:r>
            <a:rPr lang="en-GB" sz="1600" kern="1200" dirty="0"/>
            <a:t>We re-wrote our thinking on service characteristics</a:t>
          </a:r>
          <a:endParaRPr lang="en-US" sz="1600" kern="1200" dirty="0"/>
        </a:p>
      </dsp:txBody>
      <dsp:txXfrm>
        <a:off x="2594" y="1393227"/>
        <a:ext cx="1404505" cy="1727323"/>
      </dsp:txXfrm>
    </dsp:sp>
    <dsp:sp modelId="{688051B2-3E1D-4433-922B-556EBC9BB9E9}">
      <dsp:nvSpPr>
        <dsp:cNvPr id="0" name=""/>
        <dsp:cNvSpPr/>
      </dsp:nvSpPr>
      <dsp:spPr>
        <a:xfrm>
          <a:off x="416295" y="452146"/>
          <a:ext cx="589892" cy="589892"/>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45990" tIns="12700" rIns="45990" bIns="12700" numCol="1" spcCol="1270" anchor="ctr" anchorCtr="0">
          <a:noAutofit/>
        </a:bodyPr>
        <a:lstStyle/>
        <a:p>
          <a:pPr lvl="0" algn="ctr" defTabSz="889000">
            <a:lnSpc>
              <a:spcPct val="90000"/>
            </a:lnSpc>
            <a:spcBef>
              <a:spcPct val="0"/>
            </a:spcBef>
            <a:spcAft>
              <a:spcPct val="35000"/>
            </a:spcAft>
          </a:pPr>
          <a:r>
            <a:rPr lang="en-US" sz="2000" kern="1200"/>
            <a:t>1</a:t>
          </a:r>
          <a:endParaRPr lang="en-US" sz="2000" kern="1200" dirty="0"/>
        </a:p>
      </dsp:txBody>
      <dsp:txXfrm>
        <a:off x="502683" y="538534"/>
        <a:ext cx="417116" cy="417116"/>
      </dsp:txXfrm>
    </dsp:sp>
    <dsp:sp modelId="{B24A39BA-22E5-4BDC-8A26-6B3D8CC54F51}">
      <dsp:nvSpPr>
        <dsp:cNvPr id="0" name=""/>
        <dsp:cNvSpPr/>
      </dsp:nvSpPr>
      <dsp:spPr>
        <a:xfrm>
          <a:off x="0" y="3081657"/>
          <a:ext cx="1404505" cy="72"/>
        </a:xfrm>
        <a:prstGeom prst="rect">
          <a:avLst/>
        </a:prstGeom>
        <a:solidFill>
          <a:schemeClr val="accent2">
            <a:hueOff val="-161707"/>
            <a:satOff val="-9325"/>
            <a:lumOff val="959"/>
            <a:alphaOff val="0"/>
          </a:schemeClr>
        </a:solidFill>
        <a:ln w="12700" cap="flat" cmpd="sng" algn="ctr">
          <a:solidFill>
            <a:schemeClr val="accent2">
              <a:hueOff val="-161707"/>
              <a:satOff val="-9325"/>
              <a:lumOff val="959"/>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61859320-6607-4470-A6ED-424AFE28DAAB}">
      <dsp:nvSpPr>
        <dsp:cNvPr id="0" name=""/>
        <dsp:cNvSpPr/>
      </dsp:nvSpPr>
      <dsp:spPr>
        <a:xfrm>
          <a:off x="1547550" y="299256"/>
          <a:ext cx="1404505" cy="2894228"/>
        </a:xfrm>
        <a:prstGeom prst="rect">
          <a:avLst/>
        </a:prstGeom>
        <a:solidFill>
          <a:schemeClr val="accent2">
            <a:tint val="40000"/>
            <a:alpha val="90000"/>
            <a:hueOff val="-212306"/>
            <a:satOff val="-18836"/>
            <a:lumOff val="-192"/>
            <a:alphaOff val="0"/>
          </a:schemeClr>
        </a:solidFill>
        <a:ln w="12700" cap="flat" cmpd="sng" algn="ctr">
          <a:solidFill>
            <a:schemeClr val="accent2">
              <a:tint val="40000"/>
              <a:alpha val="90000"/>
              <a:hueOff val="-212306"/>
              <a:satOff val="-18836"/>
              <a:lumOff val="-19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9501" tIns="330200" rIns="109501" bIns="330200" numCol="1" spcCol="1270" anchor="t" anchorCtr="0">
          <a:noAutofit/>
        </a:bodyPr>
        <a:lstStyle/>
        <a:p>
          <a:pPr lvl="0" algn="l" defTabSz="711200">
            <a:lnSpc>
              <a:spcPct val="90000"/>
            </a:lnSpc>
            <a:spcBef>
              <a:spcPct val="0"/>
            </a:spcBef>
            <a:spcAft>
              <a:spcPct val="35000"/>
            </a:spcAft>
          </a:pPr>
          <a:r>
            <a:rPr lang="en-GB" sz="1600" kern="1200" dirty="0"/>
            <a:t>Proposed a set of principles for assuring services*</a:t>
          </a:r>
          <a:endParaRPr lang="en-US" sz="1600" kern="1200" dirty="0"/>
        </a:p>
      </dsp:txBody>
      <dsp:txXfrm>
        <a:off x="1547550" y="1399063"/>
        <a:ext cx="1404505" cy="1736537"/>
      </dsp:txXfrm>
    </dsp:sp>
    <dsp:sp modelId="{F022F98F-85C3-429A-ADFF-DC15832C4490}">
      <dsp:nvSpPr>
        <dsp:cNvPr id="0" name=""/>
        <dsp:cNvSpPr/>
      </dsp:nvSpPr>
      <dsp:spPr>
        <a:xfrm>
          <a:off x="1942068" y="452144"/>
          <a:ext cx="589892" cy="589892"/>
        </a:xfrm>
        <a:prstGeom prst="ellipse">
          <a:avLst/>
        </a:prstGeom>
        <a:solidFill>
          <a:schemeClr val="accent2">
            <a:hueOff val="-323414"/>
            <a:satOff val="-18651"/>
            <a:lumOff val="1917"/>
            <a:alphaOff val="0"/>
          </a:schemeClr>
        </a:solidFill>
        <a:ln w="12700" cap="flat" cmpd="sng" algn="ctr">
          <a:solidFill>
            <a:schemeClr val="accent2">
              <a:hueOff val="-323414"/>
              <a:satOff val="-18651"/>
              <a:lumOff val="1917"/>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45990" tIns="12700" rIns="45990" bIns="12700" numCol="1" spcCol="1270" anchor="ctr" anchorCtr="0">
          <a:noAutofit/>
        </a:bodyPr>
        <a:lstStyle/>
        <a:p>
          <a:pPr lvl="0" algn="ctr" defTabSz="889000">
            <a:lnSpc>
              <a:spcPct val="90000"/>
            </a:lnSpc>
            <a:spcBef>
              <a:spcPct val="0"/>
            </a:spcBef>
            <a:spcAft>
              <a:spcPct val="35000"/>
            </a:spcAft>
          </a:pPr>
          <a:r>
            <a:rPr lang="en-US" sz="2000" kern="1200"/>
            <a:t>2</a:t>
          </a:r>
          <a:endParaRPr lang="en-US" sz="2000" kern="1200" dirty="0"/>
        </a:p>
      </dsp:txBody>
      <dsp:txXfrm>
        <a:off x="2028456" y="538532"/>
        <a:ext cx="417116" cy="417116"/>
      </dsp:txXfrm>
    </dsp:sp>
    <dsp:sp modelId="{6EC8838F-10DF-4E90-957F-A76EF0F6AA87}">
      <dsp:nvSpPr>
        <dsp:cNvPr id="0" name=""/>
        <dsp:cNvSpPr/>
      </dsp:nvSpPr>
      <dsp:spPr>
        <a:xfrm>
          <a:off x="1541146" y="3090056"/>
          <a:ext cx="1404505" cy="72"/>
        </a:xfrm>
        <a:prstGeom prst="rect">
          <a:avLst/>
        </a:prstGeom>
        <a:solidFill>
          <a:schemeClr val="accent2">
            <a:hueOff val="-485121"/>
            <a:satOff val="-27976"/>
            <a:lumOff val="2876"/>
            <a:alphaOff val="0"/>
          </a:schemeClr>
        </a:solidFill>
        <a:ln w="12700" cap="flat" cmpd="sng" algn="ctr">
          <a:solidFill>
            <a:schemeClr val="accent2">
              <a:hueOff val="-485121"/>
              <a:satOff val="-27976"/>
              <a:lumOff val="2876"/>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A52D7484-8EED-4789-A108-65D911B8B6EB}">
      <dsp:nvSpPr>
        <dsp:cNvPr id="0" name=""/>
        <dsp:cNvSpPr/>
      </dsp:nvSpPr>
      <dsp:spPr>
        <a:xfrm>
          <a:off x="3092507" y="299256"/>
          <a:ext cx="1404505" cy="2894228"/>
        </a:xfrm>
        <a:prstGeom prst="rect">
          <a:avLst/>
        </a:prstGeom>
        <a:solidFill>
          <a:schemeClr val="accent2">
            <a:tint val="40000"/>
            <a:alpha val="90000"/>
            <a:hueOff val="-424613"/>
            <a:satOff val="-37673"/>
            <a:lumOff val="-385"/>
            <a:alphaOff val="0"/>
          </a:schemeClr>
        </a:solidFill>
        <a:ln w="12700" cap="flat" cmpd="sng" algn="ctr">
          <a:solidFill>
            <a:schemeClr val="accent2">
              <a:tint val="40000"/>
              <a:alpha val="90000"/>
              <a:hueOff val="-424613"/>
              <a:satOff val="-37673"/>
              <a:lumOff val="-3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9501" tIns="330200" rIns="109501" bIns="330200" numCol="1" spcCol="1270" anchor="t" anchorCtr="0">
          <a:noAutofit/>
        </a:bodyPr>
        <a:lstStyle/>
        <a:p>
          <a:pPr lvl="0" algn="l" defTabSz="711200">
            <a:lnSpc>
              <a:spcPct val="90000"/>
            </a:lnSpc>
            <a:spcBef>
              <a:spcPct val="0"/>
            </a:spcBef>
            <a:spcAft>
              <a:spcPct val="35000"/>
            </a:spcAft>
          </a:pPr>
          <a:r>
            <a:rPr lang="en-GB" sz="1600" kern="1200" dirty="0"/>
            <a:t>Examined the principles against the characteristics </a:t>
          </a:r>
          <a:endParaRPr lang="en-US" sz="1600" kern="1200" dirty="0"/>
        </a:p>
      </dsp:txBody>
      <dsp:txXfrm>
        <a:off x="3092507" y="1399063"/>
        <a:ext cx="1404505" cy="1736537"/>
      </dsp:txXfrm>
    </dsp:sp>
    <dsp:sp modelId="{71E69923-63A0-4CA0-9B07-2C468D706F3E}">
      <dsp:nvSpPr>
        <dsp:cNvPr id="0" name=""/>
        <dsp:cNvSpPr/>
      </dsp:nvSpPr>
      <dsp:spPr>
        <a:xfrm>
          <a:off x="3499701" y="440346"/>
          <a:ext cx="589892" cy="589892"/>
        </a:xfrm>
        <a:prstGeom prst="ellipse">
          <a:avLst/>
        </a:prstGeom>
        <a:solidFill>
          <a:schemeClr val="accent2">
            <a:hueOff val="-646828"/>
            <a:satOff val="-37301"/>
            <a:lumOff val="3835"/>
            <a:alphaOff val="0"/>
          </a:schemeClr>
        </a:solidFill>
        <a:ln w="12700" cap="flat" cmpd="sng" algn="ctr">
          <a:solidFill>
            <a:schemeClr val="accent2">
              <a:hueOff val="-646828"/>
              <a:satOff val="-37301"/>
              <a:lumOff val="3835"/>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45990" tIns="12700" rIns="45990" bIns="12700" numCol="1" spcCol="1270" anchor="ctr" anchorCtr="0">
          <a:noAutofit/>
        </a:bodyPr>
        <a:lstStyle/>
        <a:p>
          <a:pPr lvl="0" algn="ctr" defTabSz="889000">
            <a:lnSpc>
              <a:spcPct val="90000"/>
            </a:lnSpc>
            <a:spcBef>
              <a:spcPct val="0"/>
            </a:spcBef>
            <a:spcAft>
              <a:spcPct val="35000"/>
            </a:spcAft>
          </a:pPr>
          <a:r>
            <a:rPr lang="en-US" sz="2000" kern="1200"/>
            <a:t>3</a:t>
          </a:r>
        </a:p>
      </dsp:txBody>
      <dsp:txXfrm>
        <a:off x="3586089" y="526734"/>
        <a:ext cx="417116" cy="417116"/>
      </dsp:txXfrm>
    </dsp:sp>
    <dsp:sp modelId="{B3C903FE-A08E-4769-93B2-33D8F68B034B}">
      <dsp:nvSpPr>
        <dsp:cNvPr id="0" name=""/>
        <dsp:cNvSpPr/>
      </dsp:nvSpPr>
      <dsp:spPr>
        <a:xfrm>
          <a:off x="3092394" y="3093933"/>
          <a:ext cx="1404505" cy="72"/>
        </a:xfrm>
        <a:prstGeom prst="rect">
          <a:avLst/>
        </a:prstGeom>
        <a:solidFill>
          <a:schemeClr val="accent2">
            <a:hueOff val="-808535"/>
            <a:satOff val="-46627"/>
            <a:lumOff val="4793"/>
            <a:alphaOff val="0"/>
          </a:schemeClr>
        </a:solidFill>
        <a:ln w="12700" cap="flat" cmpd="sng" algn="ctr">
          <a:solidFill>
            <a:schemeClr val="accent2">
              <a:hueOff val="-808535"/>
              <a:satOff val="-46627"/>
              <a:lumOff val="4793"/>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F3331B71-1188-4CBC-9FAA-207F34CB91A1}">
      <dsp:nvSpPr>
        <dsp:cNvPr id="0" name=""/>
        <dsp:cNvSpPr/>
      </dsp:nvSpPr>
      <dsp:spPr>
        <a:xfrm>
          <a:off x="4637463" y="299256"/>
          <a:ext cx="1404505" cy="2894228"/>
        </a:xfrm>
        <a:prstGeom prst="rect">
          <a:avLst/>
        </a:prstGeom>
        <a:solidFill>
          <a:schemeClr val="accent2">
            <a:tint val="40000"/>
            <a:alpha val="90000"/>
            <a:hueOff val="-636919"/>
            <a:satOff val="-56510"/>
            <a:lumOff val="-577"/>
            <a:alphaOff val="0"/>
          </a:schemeClr>
        </a:solidFill>
        <a:ln w="12700" cap="flat" cmpd="sng" algn="ctr">
          <a:solidFill>
            <a:schemeClr val="accent2">
              <a:tint val="40000"/>
              <a:alpha val="90000"/>
              <a:hueOff val="-636919"/>
              <a:satOff val="-56510"/>
              <a:lumOff val="-57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9501" tIns="330200" rIns="109501" bIns="330200" numCol="1" spcCol="1270" anchor="t" anchorCtr="0">
          <a:noAutofit/>
        </a:bodyPr>
        <a:lstStyle/>
        <a:p>
          <a:pPr lvl="0" algn="l" defTabSz="711200">
            <a:lnSpc>
              <a:spcPct val="90000"/>
            </a:lnSpc>
            <a:spcBef>
              <a:spcPct val="0"/>
            </a:spcBef>
            <a:spcAft>
              <a:spcPct val="35000"/>
            </a:spcAft>
          </a:pPr>
          <a:r>
            <a:rPr lang="en-GB" sz="1600" kern="1200" dirty="0"/>
            <a:t>Looked at how principles applied in a service scenario</a:t>
          </a:r>
          <a:endParaRPr lang="en-US" sz="1600" kern="1200" dirty="0"/>
        </a:p>
      </dsp:txBody>
      <dsp:txXfrm>
        <a:off x="4637463" y="1399063"/>
        <a:ext cx="1404505" cy="1736537"/>
      </dsp:txXfrm>
    </dsp:sp>
    <dsp:sp modelId="{CB13EB21-4617-4C43-BB2F-A67989C70389}">
      <dsp:nvSpPr>
        <dsp:cNvPr id="0" name=""/>
        <dsp:cNvSpPr/>
      </dsp:nvSpPr>
      <dsp:spPr>
        <a:xfrm>
          <a:off x="5038375" y="452144"/>
          <a:ext cx="589892" cy="589892"/>
        </a:xfrm>
        <a:prstGeom prst="ellipse">
          <a:avLst/>
        </a:prstGeom>
        <a:solidFill>
          <a:schemeClr val="accent2">
            <a:hueOff val="-970242"/>
            <a:satOff val="-55952"/>
            <a:lumOff val="5752"/>
            <a:alphaOff val="0"/>
          </a:schemeClr>
        </a:solidFill>
        <a:ln w="12700" cap="flat" cmpd="sng" algn="ctr">
          <a:solidFill>
            <a:schemeClr val="accent2">
              <a:hueOff val="-970242"/>
              <a:satOff val="-55952"/>
              <a:lumOff val="5752"/>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45990" tIns="12700" rIns="45990" bIns="12700" numCol="1" spcCol="1270" anchor="ctr" anchorCtr="0">
          <a:noAutofit/>
        </a:bodyPr>
        <a:lstStyle/>
        <a:p>
          <a:pPr lvl="0" algn="ctr" defTabSz="889000">
            <a:lnSpc>
              <a:spcPct val="90000"/>
            </a:lnSpc>
            <a:spcBef>
              <a:spcPct val="0"/>
            </a:spcBef>
            <a:spcAft>
              <a:spcPct val="35000"/>
            </a:spcAft>
          </a:pPr>
          <a:r>
            <a:rPr lang="en-US" sz="2000" kern="1200"/>
            <a:t>4</a:t>
          </a:r>
          <a:endParaRPr lang="en-US" sz="2000" kern="1200" dirty="0"/>
        </a:p>
      </dsp:txBody>
      <dsp:txXfrm>
        <a:off x="5124763" y="538532"/>
        <a:ext cx="417116" cy="417116"/>
      </dsp:txXfrm>
    </dsp:sp>
    <dsp:sp modelId="{8CA94A95-7605-4EE4-8553-9A2B5826A2BF}">
      <dsp:nvSpPr>
        <dsp:cNvPr id="0" name=""/>
        <dsp:cNvSpPr/>
      </dsp:nvSpPr>
      <dsp:spPr>
        <a:xfrm>
          <a:off x="4631073" y="3087539"/>
          <a:ext cx="1404505" cy="72"/>
        </a:xfrm>
        <a:prstGeom prst="rect">
          <a:avLst/>
        </a:prstGeom>
        <a:solidFill>
          <a:schemeClr val="accent2">
            <a:hueOff val="-1131949"/>
            <a:satOff val="-65277"/>
            <a:lumOff val="6711"/>
            <a:alphaOff val="0"/>
          </a:schemeClr>
        </a:solidFill>
        <a:ln w="12700" cap="flat" cmpd="sng" algn="ctr">
          <a:solidFill>
            <a:schemeClr val="accent2">
              <a:hueOff val="-1131949"/>
              <a:satOff val="-65277"/>
              <a:lumOff val="6711"/>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675F68E5-863F-428F-A3A7-197EC94D99A7}">
      <dsp:nvSpPr>
        <dsp:cNvPr id="0" name=""/>
        <dsp:cNvSpPr/>
      </dsp:nvSpPr>
      <dsp:spPr>
        <a:xfrm>
          <a:off x="6182420" y="299256"/>
          <a:ext cx="1404505" cy="2894228"/>
        </a:xfrm>
        <a:prstGeom prst="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9501" tIns="330200" rIns="109501" bIns="330200" numCol="1" spcCol="1270" anchor="t" anchorCtr="0">
          <a:noAutofit/>
        </a:bodyPr>
        <a:lstStyle/>
        <a:p>
          <a:pPr lvl="0" algn="l" defTabSz="711200">
            <a:lnSpc>
              <a:spcPct val="90000"/>
            </a:lnSpc>
            <a:spcBef>
              <a:spcPct val="0"/>
            </a:spcBef>
            <a:spcAft>
              <a:spcPct val="35000"/>
            </a:spcAft>
          </a:pPr>
          <a:r>
            <a:rPr lang="en-GB" sz="1600" kern="1200" dirty="0"/>
            <a:t>Brainstormed the key Objectives against each principle</a:t>
          </a:r>
          <a:endParaRPr lang="en-US" sz="1600" kern="1200" dirty="0"/>
        </a:p>
      </dsp:txBody>
      <dsp:txXfrm>
        <a:off x="6182420" y="1399063"/>
        <a:ext cx="1404505" cy="1736537"/>
      </dsp:txXfrm>
    </dsp:sp>
    <dsp:sp modelId="{103DFCE0-2820-4248-B1C4-3AE5EC7BCAEB}">
      <dsp:nvSpPr>
        <dsp:cNvPr id="0" name=""/>
        <dsp:cNvSpPr/>
      </dsp:nvSpPr>
      <dsp:spPr>
        <a:xfrm>
          <a:off x="6576937" y="452144"/>
          <a:ext cx="589892" cy="589892"/>
        </a:xfrm>
        <a:prstGeom prst="ellipse">
          <a:avLst/>
        </a:prstGeom>
        <a:solidFill>
          <a:schemeClr val="accent2">
            <a:hueOff val="-1293656"/>
            <a:satOff val="-74603"/>
            <a:lumOff val="7669"/>
            <a:alphaOff val="0"/>
          </a:schemeClr>
        </a:solidFill>
        <a:ln w="12700" cap="flat" cmpd="sng" algn="ctr">
          <a:solidFill>
            <a:schemeClr val="accent2">
              <a:hueOff val="-1293656"/>
              <a:satOff val="-74603"/>
              <a:lumOff val="7669"/>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45990" tIns="12700" rIns="45990" bIns="12700" numCol="1" spcCol="1270" anchor="ctr" anchorCtr="0">
          <a:noAutofit/>
        </a:bodyPr>
        <a:lstStyle/>
        <a:p>
          <a:pPr lvl="0" algn="ctr" defTabSz="889000">
            <a:lnSpc>
              <a:spcPct val="90000"/>
            </a:lnSpc>
            <a:spcBef>
              <a:spcPct val="0"/>
            </a:spcBef>
            <a:spcAft>
              <a:spcPct val="35000"/>
            </a:spcAft>
          </a:pPr>
          <a:r>
            <a:rPr lang="en-US" sz="2000" kern="1200"/>
            <a:t>5</a:t>
          </a:r>
        </a:p>
      </dsp:txBody>
      <dsp:txXfrm>
        <a:off x="6663325" y="538532"/>
        <a:ext cx="417116" cy="417116"/>
      </dsp:txXfrm>
    </dsp:sp>
    <dsp:sp modelId="{CD21CDBD-01A6-43F0-8596-F6FF2BCA5924}">
      <dsp:nvSpPr>
        <dsp:cNvPr id="0" name=""/>
        <dsp:cNvSpPr/>
      </dsp:nvSpPr>
      <dsp:spPr>
        <a:xfrm>
          <a:off x="6184906" y="3093933"/>
          <a:ext cx="1404505" cy="72"/>
        </a:xfrm>
        <a:prstGeom prst="rect">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747795-E49E-44F7-AF5A-3A865B6E3CF3}">
      <dsp:nvSpPr>
        <dsp:cNvPr id="0" name=""/>
        <dsp:cNvSpPr/>
      </dsp:nvSpPr>
      <dsp:spPr>
        <a:xfrm rot="5400000">
          <a:off x="-201150" y="989113"/>
          <a:ext cx="1544392" cy="18646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1894ED66-08ED-47C6-AC65-911DAA9AAC4F}">
      <dsp:nvSpPr>
        <dsp:cNvPr id="0" name=""/>
        <dsp:cNvSpPr/>
      </dsp:nvSpPr>
      <dsp:spPr>
        <a:xfrm>
          <a:off x="151957" y="279"/>
          <a:ext cx="2071799" cy="1243079"/>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a:t>Provided for the duration of the service contract</a:t>
          </a:r>
        </a:p>
      </dsp:txBody>
      <dsp:txXfrm>
        <a:off x="188366" y="36688"/>
        <a:ext cx="1998981" cy="1170261"/>
      </dsp:txXfrm>
    </dsp:sp>
    <dsp:sp modelId="{1C1F3CBB-6466-4D2A-9FAF-AFB17E4469BF}">
      <dsp:nvSpPr>
        <dsp:cNvPr id="0" name=""/>
        <dsp:cNvSpPr/>
      </dsp:nvSpPr>
      <dsp:spPr>
        <a:xfrm rot="5400000">
          <a:off x="-201150" y="2542962"/>
          <a:ext cx="1544392" cy="186461"/>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0C50DC7-52E5-43F2-9A8E-D34D2E1F4AED}">
      <dsp:nvSpPr>
        <dsp:cNvPr id="0" name=""/>
        <dsp:cNvSpPr/>
      </dsp:nvSpPr>
      <dsp:spPr>
        <a:xfrm>
          <a:off x="151957" y="1554129"/>
          <a:ext cx="2071799" cy="1243079"/>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a:t>Often designed to meet the needs of a broad range of consumer needs</a:t>
          </a:r>
        </a:p>
      </dsp:txBody>
      <dsp:txXfrm>
        <a:off x="188366" y="1590538"/>
        <a:ext cx="1998981" cy="1170261"/>
      </dsp:txXfrm>
    </dsp:sp>
    <dsp:sp modelId="{0D2D79BE-349C-4F81-A434-6AEEA6F1EC51}">
      <dsp:nvSpPr>
        <dsp:cNvPr id="0" name=""/>
        <dsp:cNvSpPr/>
      </dsp:nvSpPr>
      <dsp:spPr>
        <a:xfrm>
          <a:off x="575774" y="3319887"/>
          <a:ext cx="2746035" cy="186461"/>
        </a:xfrm>
        <a:prstGeom prst="rect">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97A4F163-32E6-40A9-BC3F-A369D15475FE}">
      <dsp:nvSpPr>
        <dsp:cNvPr id="0" name=""/>
        <dsp:cNvSpPr/>
      </dsp:nvSpPr>
      <dsp:spPr>
        <a:xfrm>
          <a:off x="151957" y="3107978"/>
          <a:ext cx="2071799" cy="1243079"/>
        </a:xfrm>
        <a:prstGeom prst="roundRect">
          <a:avLst>
            <a:gd name="adj" fmla="val 10000"/>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a:t>Likely to be used by more than one consumer at the same time</a:t>
          </a:r>
        </a:p>
      </dsp:txBody>
      <dsp:txXfrm>
        <a:off x="188366" y="3144387"/>
        <a:ext cx="1998981" cy="1170261"/>
      </dsp:txXfrm>
    </dsp:sp>
    <dsp:sp modelId="{F2DB56BB-D591-48EA-B9EE-D9907EDD62BF}">
      <dsp:nvSpPr>
        <dsp:cNvPr id="0" name=""/>
        <dsp:cNvSpPr/>
      </dsp:nvSpPr>
      <dsp:spPr>
        <a:xfrm rot="16200000">
          <a:off x="2554342" y="2542962"/>
          <a:ext cx="1544392" cy="186461"/>
        </a:xfrm>
        <a:prstGeom prst="rect">
          <a:avLst/>
        </a:prstGeom>
        <a:solidFill>
          <a:schemeClr val="accent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2BF555FA-C23B-472F-8161-898730AA0E22}">
      <dsp:nvSpPr>
        <dsp:cNvPr id="0" name=""/>
        <dsp:cNvSpPr/>
      </dsp:nvSpPr>
      <dsp:spPr>
        <a:xfrm>
          <a:off x="2907450" y="3107978"/>
          <a:ext cx="2071799" cy="1243079"/>
        </a:xfrm>
        <a:prstGeom prst="roundRect">
          <a:avLst>
            <a:gd name="adj" fmla="val 10000"/>
          </a:avLst>
        </a:prstGeom>
        <a:solidFill>
          <a:schemeClr val="accent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a:t>Implemented through people, </a:t>
          </a:r>
          <a:r>
            <a:rPr lang="en-US" sz="1700" kern="1200" dirty="0" err="1"/>
            <a:t>organisations</a:t>
          </a:r>
          <a:r>
            <a:rPr lang="en-US" sz="1700" kern="1200" dirty="0"/>
            <a:t>, products and other services</a:t>
          </a:r>
        </a:p>
      </dsp:txBody>
      <dsp:txXfrm>
        <a:off x="2943859" y="3144387"/>
        <a:ext cx="1998981" cy="1170261"/>
      </dsp:txXfrm>
    </dsp:sp>
    <dsp:sp modelId="{F7A69536-5A18-4689-89CE-F036A7D26245}">
      <dsp:nvSpPr>
        <dsp:cNvPr id="0" name=""/>
        <dsp:cNvSpPr/>
      </dsp:nvSpPr>
      <dsp:spPr>
        <a:xfrm rot="16200000">
          <a:off x="2567130" y="1014690"/>
          <a:ext cx="1544392" cy="186461"/>
        </a:xfrm>
        <a:prstGeom prst="rect">
          <a:avLst/>
        </a:prstGeom>
        <a:solidFill>
          <a:schemeClr val="accent5"/>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80EAC4B-321E-4DB0-87B2-C77D6B68430D}">
      <dsp:nvSpPr>
        <dsp:cNvPr id="0" name=""/>
        <dsp:cNvSpPr/>
      </dsp:nvSpPr>
      <dsp:spPr>
        <a:xfrm>
          <a:off x="2907450" y="1554129"/>
          <a:ext cx="2071799" cy="1243079"/>
        </a:xfrm>
        <a:prstGeom prst="roundRect">
          <a:avLst>
            <a:gd name="adj" fmla="val 10000"/>
          </a:avLst>
        </a:prstGeom>
        <a:solidFill>
          <a:schemeClr val="accent5"/>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GB" sz="1700" kern="1200" dirty="0"/>
            <a:t>May be designed without recognition of the full context of use </a:t>
          </a:r>
          <a:endParaRPr lang="en-US" sz="1700" kern="1200" dirty="0"/>
        </a:p>
      </dsp:txBody>
      <dsp:txXfrm>
        <a:off x="2943859" y="1590538"/>
        <a:ext cx="1998981" cy="1170261"/>
      </dsp:txXfrm>
    </dsp:sp>
    <dsp:sp modelId="{B8B80D76-622A-41C9-9728-58C9EE30C7BE}">
      <dsp:nvSpPr>
        <dsp:cNvPr id="0" name=""/>
        <dsp:cNvSpPr/>
      </dsp:nvSpPr>
      <dsp:spPr>
        <a:xfrm>
          <a:off x="3331267" y="212188"/>
          <a:ext cx="2746035" cy="186461"/>
        </a:xfrm>
        <a:prstGeom prst="rect">
          <a:avLst/>
        </a:prstGeom>
        <a:solidFill>
          <a:schemeClr val="bg2">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AB46FE7-330F-41AB-BFBE-DBF7466FB188}">
      <dsp:nvSpPr>
        <dsp:cNvPr id="0" name=""/>
        <dsp:cNvSpPr/>
      </dsp:nvSpPr>
      <dsp:spPr>
        <a:xfrm>
          <a:off x="2907450" y="279"/>
          <a:ext cx="2071799" cy="1243079"/>
        </a:xfrm>
        <a:prstGeom prst="roundRect">
          <a:avLst>
            <a:gd name="adj" fmla="val 10000"/>
          </a:avLst>
        </a:prstGeom>
        <a:solidFill>
          <a:schemeClr val="bg2">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a:t>Implementation details may not be visible to the end user</a:t>
          </a:r>
        </a:p>
      </dsp:txBody>
      <dsp:txXfrm>
        <a:off x="2943859" y="36688"/>
        <a:ext cx="1998981" cy="1170261"/>
      </dsp:txXfrm>
    </dsp:sp>
    <dsp:sp modelId="{EA2FCECE-58F0-4A5B-9A5D-52EDE03DDECE}">
      <dsp:nvSpPr>
        <dsp:cNvPr id="0" name=""/>
        <dsp:cNvSpPr/>
      </dsp:nvSpPr>
      <dsp:spPr>
        <a:xfrm rot="5400000">
          <a:off x="5309835" y="989113"/>
          <a:ext cx="1544392" cy="186461"/>
        </a:xfrm>
        <a:prstGeom prst="rect">
          <a:avLst/>
        </a:prstGeom>
        <a:solidFill>
          <a:schemeClr val="accent5"/>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34BD7ED-E787-47F5-A197-FC3805CEE631}">
      <dsp:nvSpPr>
        <dsp:cNvPr id="0" name=""/>
        <dsp:cNvSpPr/>
      </dsp:nvSpPr>
      <dsp:spPr>
        <a:xfrm>
          <a:off x="5662943" y="279"/>
          <a:ext cx="2071799" cy="1243079"/>
        </a:xfrm>
        <a:prstGeom prst="roundRect">
          <a:avLst>
            <a:gd name="adj" fmla="val 10000"/>
          </a:avLst>
        </a:prstGeom>
        <a:solidFill>
          <a:schemeClr val="accent5"/>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a:t>Implementation may change frequently and significantly</a:t>
          </a:r>
        </a:p>
      </dsp:txBody>
      <dsp:txXfrm>
        <a:off x="5699352" y="36688"/>
        <a:ext cx="1998981" cy="1170261"/>
      </dsp:txXfrm>
    </dsp:sp>
    <dsp:sp modelId="{3B702947-A82D-42D3-BC41-6F361DB11AEC}">
      <dsp:nvSpPr>
        <dsp:cNvPr id="0" name=""/>
        <dsp:cNvSpPr/>
      </dsp:nvSpPr>
      <dsp:spPr>
        <a:xfrm rot="5400000">
          <a:off x="5309835" y="2542962"/>
          <a:ext cx="1544392" cy="186461"/>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9ED788E-8C94-4154-8677-066820729C1D}">
      <dsp:nvSpPr>
        <dsp:cNvPr id="0" name=""/>
        <dsp:cNvSpPr/>
      </dsp:nvSpPr>
      <dsp:spPr>
        <a:xfrm>
          <a:off x="5662943" y="1554129"/>
          <a:ext cx="2071799" cy="1243079"/>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a:t>May include exclusive features for the maintenance or monitoring of other services</a:t>
          </a:r>
        </a:p>
      </dsp:txBody>
      <dsp:txXfrm>
        <a:off x="5699352" y="1590538"/>
        <a:ext cx="1998981" cy="1170261"/>
      </dsp:txXfrm>
    </dsp:sp>
    <dsp:sp modelId="{D5CAA0E0-6A66-47A3-8EE2-3C4118CA0DC1}">
      <dsp:nvSpPr>
        <dsp:cNvPr id="0" name=""/>
        <dsp:cNvSpPr/>
      </dsp:nvSpPr>
      <dsp:spPr>
        <a:xfrm>
          <a:off x="5662943" y="3107978"/>
          <a:ext cx="2071799" cy="1243079"/>
        </a:xfrm>
        <a:prstGeom prst="roundRect">
          <a:avLst>
            <a:gd name="adj" fmla="val 10000"/>
          </a:avLst>
        </a:prstGeom>
        <a:solidFill>
          <a:schemeClr val="accent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GB" sz="1700" kern="1200" dirty="0"/>
            <a:t>Often multi-layered – layers may be invisible to the Consumer</a:t>
          </a:r>
          <a:endParaRPr lang="en-US" sz="1700" kern="1200" dirty="0"/>
        </a:p>
      </dsp:txBody>
      <dsp:txXfrm>
        <a:off x="5699352" y="3144387"/>
        <a:ext cx="1998981" cy="1170261"/>
      </dsp:txXfrm>
    </dsp:sp>
  </dsp:spTree>
</dsp:drawing>
</file>

<file path=ppt/diagrams/layout1.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xmlns="">
        <dgm1611:autoBuNodeInfo lvl="1" ptType="sibTrans">
          <dgm1611:buPr prefix="" leadZeros="0">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356485-666D-4CFA-9DBB-C4313A57996A}" type="datetimeFigureOut">
              <a:rPr lang="en-GB" smtClean="0"/>
              <a:t>04/02/2019</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8AD429-858D-451E-9615-29D692D6436A}" type="slidenum">
              <a:rPr lang="en-GB" smtClean="0"/>
              <a:t>‹#›</a:t>
            </a:fld>
            <a:endParaRPr lang="en-GB"/>
          </a:p>
        </p:txBody>
      </p:sp>
    </p:spTree>
    <p:extLst>
      <p:ext uri="{BB962C8B-B14F-4D97-AF65-F5344CB8AC3E}">
        <p14:creationId xmlns:p14="http://schemas.microsoft.com/office/powerpoint/2010/main" val="24238871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88AD429-858D-451E-9615-29D692D6436A}" type="slidenum">
              <a:rPr lang="en-GB" smtClean="0"/>
              <a:t>1</a:t>
            </a:fld>
            <a:endParaRPr lang="en-GB"/>
          </a:p>
        </p:txBody>
      </p:sp>
    </p:spTree>
    <p:extLst>
      <p:ext uri="{BB962C8B-B14F-4D97-AF65-F5344CB8AC3E}">
        <p14:creationId xmlns:p14="http://schemas.microsoft.com/office/powerpoint/2010/main" val="14409392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88AD429-858D-451E-9615-29D692D6436A}" type="slidenum">
              <a:rPr lang="en-GB" smtClean="0"/>
              <a:t>11</a:t>
            </a:fld>
            <a:endParaRPr lang="en-GB"/>
          </a:p>
        </p:txBody>
      </p:sp>
    </p:spTree>
    <p:extLst>
      <p:ext uri="{BB962C8B-B14F-4D97-AF65-F5344CB8AC3E}">
        <p14:creationId xmlns:p14="http://schemas.microsoft.com/office/powerpoint/2010/main" val="33719163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88AD429-858D-451E-9615-29D692D6436A}" type="slidenum">
              <a:rPr lang="en-GB" smtClean="0"/>
              <a:t>12</a:t>
            </a:fld>
            <a:endParaRPr lang="en-GB"/>
          </a:p>
        </p:txBody>
      </p:sp>
    </p:spTree>
    <p:extLst>
      <p:ext uri="{BB962C8B-B14F-4D97-AF65-F5344CB8AC3E}">
        <p14:creationId xmlns:p14="http://schemas.microsoft.com/office/powerpoint/2010/main" val="35935384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88AD429-858D-451E-9615-29D692D6436A}" type="slidenum">
              <a:rPr lang="en-GB" smtClean="0"/>
              <a:t>13</a:t>
            </a:fld>
            <a:endParaRPr lang="en-GB"/>
          </a:p>
        </p:txBody>
      </p:sp>
    </p:spTree>
    <p:extLst>
      <p:ext uri="{BB962C8B-B14F-4D97-AF65-F5344CB8AC3E}">
        <p14:creationId xmlns:p14="http://schemas.microsoft.com/office/powerpoint/2010/main" val="41768964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assurance is used at the point of the component’s integration into the overall architecture, reconciling what the component offers (both functionally, as well as in terms of any assurance evidence that may be presented for the component’s behaviour) with the specific ‘needs’ of the wider system. When presented for one or more services to be consumed by the parent system, this assurance is referred to as a ‘service assurance wrapper’. Hence in a typical service hierarchy, the assurance wrapper is the specific assurance that enables the lower-level service</a:t>
            </a:r>
          </a:p>
          <a:p>
            <a:r>
              <a:rPr lang="en-GB"/>
              <a:t>The Principles of Service Assurance 75</a:t>
            </a:r>
          </a:p>
          <a:p>
            <a:r>
              <a:rPr lang="en-GB"/>
              <a:t>to be safely used by the consuming service. The scope and complexity of a ser-vice assurance wrapper will vary to accommodate service characteristics </a:t>
            </a:r>
            <a:r>
              <a:rPr lang="en-GB" err="1"/>
              <a:t>includ-ing</a:t>
            </a:r>
            <a:r>
              <a:rPr lang="en-GB"/>
              <a:t>:</a:t>
            </a:r>
          </a:p>
          <a:p>
            <a:r>
              <a:rPr lang="en-GB"/>
              <a:t>• Criticality of the service (i.e. related to the consequences of the service fail-</a:t>
            </a:r>
            <a:r>
              <a:rPr lang="en-GB" err="1"/>
              <a:t>ing</a:t>
            </a:r>
            <a:r>
              <a:rPr lang="en-GB"/>
              <a:t> to behave as specified.)</a:t>
            </a:r>
          </a:p>
          <a:p>
            <a:r>
              <a:rPr lang="en-GB"/>
              <a:t>• Service providers being unable or unwilling to provide any or all of the re-quired assurance evidence.</a:t>
            </a:r>
          </a:p>
          <a:p>
            <a:r>
              <a:rPr lang="en-GB"/>
              <a:t>• Change to the service implementation over its lifetime (e.g. due to the service provider’s organisation or technology, or due to the replacement of one ser-vice provider with another).</a:t>
            </a:r>
          </a:p>
        </p:txBody>
      </p:sp>
      <p:sp>
        <p:nvSpPr>
          <p:cNvPr id="4" name="Slide Number Placeholder 3"/>
          <p:cNvSpPr>
            <a:spLocks noGrp="1"/>
          </p:cNvSpPr>
          <p:nvPr>
            <p:ph type="sldNum" sz="quarter" idx="5"/>
          </p:nvPr>
        </p:nvSpPr>
        <p:spPr/>
        <p:txBody>
          <a:bodyPr/>
          <a:lstStyle/>
          <a:p>
            <a:fld id="{D88AD429-858D-451E-9615-29D692D6436A}" type="slidenum">
              <a:rPr lang="en-GB" smtClean="0"/>
              <a:t>15</a:t>
            </a:fld>
            <a:endParaRPr lang="en-GB"/>
          </a:p>
        </p:txBody>
      </p:sp>
    </p:spTree>
    <p:extLst>
      <p:ext uri="{BB962C8B-B14F-4D97-AF65-F5344CB8AC3E}">
        <p14:creationId xmlns:p14="http://schemas.microsoft.com/office/powerpoint/2010/main" val="6315867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Figure uses different circle line weights to illustrate how some wrappers may be ‘thicker’ (more complex, more in-depth) than others. This illustration serves to reflect that wrapper complexity is not a simple function of the class of wrapper (see Wrapper Classes , as it will also be influenced by the degree of dependence on the consumed service and the nature of its integration into the overall architecture.</a:t>
            </a:r>
          </a:p>
          <a:p>
            <a:r>
              <a:rPr lang="en-GB"/>
              <a:t>It should be noted that an organisation that develops an assurance wrapper may be the service consumer itself, the service provider, or a third party. How-ever, the consumer of a service remains accountable for the claims made in the associated assurance wrapper. At the highest level of the architecture, where safety risk can be understood, this will be the ‘Duty Holder’ for the overall sys-</a:t>
            </a:r>
            <a:r>
              <a:rPr lang="en-GB" err="1"/>
              <a:t>tem</a:t>
            </a:r>
            <a:r>
              <a:rPr lang="en-GB"/>
              <a:t>. Finally, note further that different services from the same provider may well require wrappers of different classes.</a:t>
            </a:r>
          </a:p>
        </p:txBody>
      </p:sp>
      <p:sp>
        <p:nvSpPr>
          <p:cNvPr id="4" name="Slide Number Placeholder 3"/>
          <p:cNvSpPr>
            <a:spLocks noGrp="1"/>
          </p:cNvSpPr>
          <p:nvPr>
            <p:ph type="sldNum" sz="quarter" idx="5"/>
          </p:nvPr>
        </p:nvSpPr>
        <p:spPr/>
        <p:txBody>
          <a:bodyPr/>
          <a:lstStyle/>
          <a:p>
            <a:fld id="{D88AD429-858D-451E-9615-29D692D6436A}" type="slidenum">
              <a:rPr lang="en-GB" smtClean="0"/>
              <a:t>16</a:t>
            </a:fld>
            <a:endParaRPr lang="en-GB"/>
          </a:p>
        </p:txBody>
      </p:sp>
    </p:spTree>
    <p:extLst>
      <p:ext uri="{BB962C8B-B14F-4D97-AF65-F5344CB8AC3E}">
        <p14:creationId xmlns:p14="http://schemas.microsoft.com/office/powerpoint/2010/main" val="38197485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88AD429-858D-451E-9615-29D692D6436A}" type="slidenum">
              <a:rPr lang="en-GB" smtClean="0"/>
              <a:t>17</a:t>
            </a:fld>
            <a:endParaRPr lang="en-GB"/>
          </a:p>
        </p:txBody>
      </p:sp>
    </p:spTree>
    <p:extLst>
      <p:ext uri="{BB962C8B-B14F-4D97-AF65-F5344CB8AC3E}">
        <p14:creationId xmlns:p14="http://schemas.microsoft.com/office/powerpoint/2010/main" val="37310101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88AD429-858D-451E-9615-29D692D6436A}" type="slidenum">
              <a:rPr lang="en-GB" smtClean="0"/>
              <a:t>18</a:t>
            </a:fld>
            <a:endParaRPr lang="en-GB"/>
          </a:p>
        </p:txBody>
      </p:sp>
    </p:spTree>
    <p:extLst>
      <p:ext uri="{BB962C8B-B14F-4D97-AF65-F5344CB8AC3E}">
        <p14:creationId xmlns:p14="http://schemas.microsoft.com/office/powerpoint/2010/main" val="26901022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88AD429-858D-451E-9615-29D692D6436A}" type="slidenum">
              <a:rPr lang="en-GB" smtClean="0"/>
              <a:t>19</a:t>
            </a:fld>
            <a:endParaRPr lang="en-GB"/>
          </a:p>
        </p:txBody>
      </p:sp>
    </p:spTree>
    <p:extLst>
      <p:ext uri="{BB962C8B-B14F-4D97-AF65-F5344CB8AC3E}">
        <p14:creationId xmlns:p14="http://schemas.microsoft.com/office/powerpoint/2010/main" val="13615711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Inter-service interference (e.g. where consumption of two or more apparently independent services causes degradation as they make use of the same un-</a:t>
            </a:r>
            <a:r>
              <a:rPr lang="en-GB" err="1"/>
              <a:t>derlying</a:t>
            </a:r>
            <a:r>
              <a:rPr lang="en-GB"/>
              <a:t> resources: people, equipment, cables, etc.) </a:t>
            </a:r>
          </a:p>
          <a:p>
            <a:r>
              <a:rPr lang="en-GB"/>
              <a:t>• Unintentional or undesired service provision (e.g. where a service becomes consumed because it is readily available, but the service provider has no knowledge or intention for the service to be consumed this way. An example might be harvesting of radio waves to power Internet of Things devices.) </a:t>
            </a:r>
          </a:p>
          <a:p>
            <a:r>
              <a:rPr lang="en-GB"/>
              <a:t>• Repurposing in a safety context (this is where a service is provided for a particular use, but an additional safety-related usage of the service was never intended by the service provider.) </a:t>
            </a:r>
          </a:p>
          <a:p>
            <a:r>
              <a:rPr lang="en-GB"/>
              <a:t>• Assuring completeness of safety analyses and evidence (it can be difficult in a complex service hierarchy to see how the risks are completely addressed, as risks may be managed at different service layers.) </a:t>
            </a:r>
          </a:p>
          <a:p>
            <a:r>
              <a:rPr lang="en-GB"/>
              <a:t>• Managing and transferring risk between Service Layers (this is related to the bullet above – risks not properly managed at one level may need to be ad-dressed at higher levels. A mechanism for formally transferring risks is needed.) </a:t>
            </a:r>
          </a:p>
          <a:p>
            <a:r>
              <a:rPr lang="en-GB"/>
              <a:t>• Management of undesired Emergent Properties (the way a service is con-structed may lead to undesired or detrimental properties emerging through the interaction of services in the hierarchy. New analysis methods will likely be needed to identify these.) </a:t>
            </a:r>
          </a:p>
          <a:p>
            <a:r>
              <a:rPr lang="en-GB"/>
              <a:t>• Analysis of Contractual Documents (Technical / legal analysis of SLAs and Statement of Work (SoW) may be required, and conclusions for the </a:t>
            </a:r>
            <a:r>
              <a:rPr lang="en-GB" err="1"/>
              <a:t>assur-ance</a:t>
            </a:r>
            <a:r>
              <a:rPr lang="en-GB"/>
              <a:t> case produced. This may require specialist legal or commercial skills. </a:t>
            </a:r>
          </a:p>
          <a:p>
            <a:r>
              <a:rPr lang="en-GB"/>
              <a:t>• SLA Confidence (there needs to be a way of establishing the level of </a:t>
            </a:r>
            <a:r>
              <a:rPr lang="en-GB" err="1"/>
              <a:t>confi-dence</a:t>
            </a:r>
            <a:r>
              <a:rPr lang="en-GB"/>
              <a:t> that a specific SLA will be met. It may be possible to do a “assurance analysis” of the SLA itself, to establish a confidence level.) </a:t>
            </a:r>
          </a:p>
          <a:p>
            <a:r>
              <a:rPr lang="en-GB"/>
              <a:t>• Meeting ALARP (the As Low As Reasonably Practicable (ALARP) </a:t>
            </a:r>
            <a:r>
              <a:rPr lang="en-GB" err="1"/>
              <a:t>princi-ple</a:t>
            </a:r>
            <a:r>
              <a:rPr lang="en-GB"/>
              <a:t> may need to be considered for services. This is especially true when a service provider potentially doesn’t know which of their services (or specific characteristics of specific services) will subsequently be relied on to satisfy some higher-level safety claim.) </a:t>
            </a:r>
          </a:p>
          <a:p>
            <a:r>
              <a:rPr lang="en-GB"/>
              <a:t>• Who Assures? (it will be necessary to establish who is doing the assurance in a service stack as the picture could be complex – does each service pro-</a:t>
            </a:r>
            <a:r>
              <a:rPr lang="en-GB" err="1"/>
              <a:t>vider</a:t>
            </a:r>
            <a:r>
              <a:rPr lang="en-GB"/>
              <a:t> or supplier just assure their “level” in the stack? Who has the overall picture? Note that failures may propagate across service layers. This may result in functional requirements for notification, including auditing, </a:t>
            </a:r>
            <a:r>
              <a:rPr lang="en-GB" err="1"/>
              <a:t>correc-tive</a:t>
            </a:r>
            <a:r>
              <a:rPr lang="en-GB"/>
              <a:t> actions, etc. This would need to be reflected in contractual arrange-</a:t>
            </a:r>
            <a:r>
              <a:rPr lang="en-GB" err="1"/>
              <a:t>ments</a:t>
            </a:r>
            <a:r>
              <a:rPr lang="en-GB"/>
              <a:t>.) </a:t>
            </a:r>
          </a:p>
          <a:p>
            <a:r>
              <a:rPr lang="en-GB"/>
              <a:t>• Security (there is a need to feed in outputs of security analyses into the ser-vice assurance picture to give “security informed safety services”.) </a:t>
            </a:r>
          </a:p>
          <a:p>
            <a:r>
              <a:rPr lang="en-GB"/>
              <a:t>• Argument Patterns (limited number of common patterns for Service Assur-</a:t>
            </a:r>
            <a:r>
              <a:rPr lang="en-GB" err="1"/>
              <a:t>ance</a:t>
            </a:r>
            <a:r>
              <a:rPr lang="en-GB"/>
              <a:t> arguments need to be established.) </a:t>
            </a:r>
          </a:p>
          <a:p>
            <a:r>
              <a:rPr lang="en-GB"/>
              <a:t>• Modular Assurance (there is a natural mapping from service decomposition to modules within a modular assurance argument. The service definitions and SLAs may also map to interfaces between modules. This requires further investigation.) </a:t>
            </a:r>
          </a:p>
          <a:p>
            <a:r>
              <a:rPr lang="en-GB"/>
              <a:t>• Changes to COTS (COTS items may be acquired to deliver services, but they are often modified or configured through their deployment, and this may be different from a reference architecture. Understanding how any design deltas can influence service behaviours is essential to constructing the assurance picture.) </a:t>
            </a:r>
          </a:p>
          <a:p>
            <a:endParaRPr lang="en-GB"/>
          </a:p>
        </p:txBody>
      </p:sp>
      <p:sp>
        <p:nvSpPr>
          <p:cNvPr id="4" name="Slide Number Placeholder 3"/>
          <p:cNvSpPr>
            <a:spLocks noGrp="1"/>
          </p:cNvSpPr>
          <p:nvPr>
            <p:ph type="sldNum" sz="quarter" idx="5"/>
          </p:nvPr>
        </p:nvSpPr>
        <p:spPr/>
        <p:txBody>
          <a:bodyPr/>
          <a:lstStyle/>
          <a:p>
            <a:fld id="{D88AD429-858D-451E-9615-29D692D6436A}" type="slidenum">
              <a:rPr lang="en-GB" smtClean="0"/>
              <a:t>20</a:t>
            </a:fld>
            <a:endParaRPr lang="en-GB"/>
          </a:p>
        </p:txBody>
      </p:sp>
    </p:spTree>
    <p:extLst>
      <p:ext uri="{BB962C8B-B14F-4D97-AF65-F5344CB8AC3E}">
        <p14:creationId xmlns:p14="http://schemas.microsoft.com/office/powerpoint/2010/main" val="6212662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sz="1200" b="1" i="0" u="none" strike="noStrike" kern="1200" baseline="0">
                <a:solidFill>
                  <a:schemeClr val="tx1"/>
                </a:solidFill>
                <a:latin typeface="+mn-lt"/>
                <a:ea typeface="+mn-ea"/>
                <a:cs typeface="+mn-cs"/>
              </a:rPr>
              <a:t>1.3.4 The SCSC Service Assurance Working Group </a:t>
            </a:r>
            <a:endParaRPr lang="en-GB" sz="1200" b="0" i="0" u="none" strike="noStrike" kern="1200" baseline="0">
              <a:solidFill>
                <a:schemeClr val="tx1"/>
              </a:solidFill>
              <a:latin typeface="+mn-lt"/>
              <a:ea typeface="+mn-ea"/>
              <a:cs typeface="+mn-cs"/>
            </a:endParaRPr>
          </a:p>
          <a:p>
            <a:r>
              <a:rPr lang="en-GB" sz="1200" b="0" i="0" u="none" strike="noStrike" kern="1200" baseline="0">
                <a:solidFill>
                  <a:schemeClr val="tx1"/>
                </a:solidFill>
                <a:latin typeface="+mn-lt"/>
                <a:ea typeface="+mn-ea"/>
                <a:cs typeface="+mn-cs"/>
              </a:rPr>
              <a:t>The Service Assurance Working Group (SAWG) has been set up by the Safety-Critical Systems Club comprising members from UK industry and academia (SAWG, 2017). It is focused on providing guidance for the safety assurance of Service-Based Solutions. Much of the material presented in the paper is a result of contribution to and discussion in the Working Group during 2017. The work of the Group is on-going; this presentation summarises the conclusions to date and issues requiring further effort.</a:t>
            </a:r>
            <a:endParaRPr lang="en-GB"/>
          </a:p>
        </p:txBody>
      </p:sp>
      <p:sp>
        <p:nvSpPr>
          <p:cNvPr id="4" name="Slide Number Placeholder 3"/>
          <p:cNvSpPr>
            <a:spLocks noGrp="1"/>
          </p:cNvSpPr>
          <p:nvPr>
            <p:ph type="sldNum" sz="quarter" idx="10"/>
          </p:nvPr>
        </p:nvSpPr>
        <p:spPr/>
        <p:txBody>
          <a:bodyPr/>
          <a:lstStyle/>
          <a:p>
            <a:fld id="{D88AD429-858D-451E-9615-29D692D6436A}" type="slidenum">
              <a:rPr lang="en-GB" smtClean="0"/>
              <a:t>2</a:t>
            </a:fld>
            <a:endParaRPr lang="en-GB"/>
          </a:p>
        </p:txBody>
      </p:sp>
    </p:spTree>
    <p:extLst>
      <p:ext uri="{BB962C8B-B14F-4D97-AF65-F5344CB8AC3E}">
        <p14:creationId xmlns:p14="http://schemas.microsoft.com/office/powerpoint/2010/main" val="24386884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a:t>Organisations are increasingly using the paradigms of Services and Service Oriented Architectures (SOA) to deliver their aims. SOAs provide the capability to integrate third-party Commercial Off-The-Shelf (COTS) services with services developed in-house to provide value-generating services to customers. An organisation can use this to their advantage by focusing on the provision of in-house and customer-facing services. They buy-in generic, “commodity”1 services and so off-load the complexity, expertise and non-safety risk associated with providing those services to their suppliers via commercial relationships. This use of services can work in many different sectors, e.g. from hospital cleaning to train fleet maintenance.</a:t>
            </a:r>
          </a:p>
          <a:p>
            <a:r>
              <a:rPr lang="en-GB"/>
              <a:t>The SOA approach can be applied to many of the services that support an enterprise such as Facilities Management and Physical Security as well as In-formation Technology (IT) services such as Web Services, Cloud Computing, Cyber-Security and Network Services.</a:t>
            </a:r>
          </a:p>
          <a:p>
            <a:endParaRPr lang="en-GB"/>
          </a:p>
          <a:p>
            <a:pPr lvl="1"/>
            <a:r>
              <a:rPr lang="en-GB"/>
              <a:t>Cloud Computing capabilities provided by Amazon Web Services, Microsoft’s Azure and others are beyond what even a large enterprise can provide from an in-house platform</a:t>
            </a:r>
          </a:p>
          <a:p>
            <a:pPr lvl="1"/>
            <a:r>
              <a:rPr lang="en-GB"/>
              <a:t>Robust Cyber-Security requires a very high level of sophistication and knowledge, individual enterprises are increasingly unable to maintain the level of expertise in-house needed for effective protection, and so buy-in Cyber-Security service from expert providers</a:t>
            </a:r>
          </a:p>
          <a:p>
            <a:endParaRPr lang="en-GB"/>
          </a:p>
        </p:txBody>
      </p:sp>
      <p:sp>
        <p:nvSpPr>
          <p:cNvPr id="4" name="Slide Number Placeholder 3"/>
          <p:cNvSpPr>
            <a:spLocks noGrp="1"/>
          </p:cNvSpPr>
          <p:nvPr>
            <p:ph type="sldNum" sz="quarter" idx="10"/>
          </p:nvPr>
        </p:nvSpPr>
        <p:spPr/>
        <p:txBody>
          <a:bodyPr/>
          <a:lstStyle/>
          <a:p>
            <a:fld id="{D88AD429-858D-451E-9615-29D692D6436A}" type="slidenum">
              <a:rPr lang="en-GB" smtClean="0"/>
              <a:t>4</a:t>
            </a:fld>
            <a:endParaRPr lang="en-GB"/>
          </a:p>
        </p:txBody>
      </p:sp>
    </p:spTree>
    <p:extLst>
      <p:ext uri="{BB962C8B-B14F-4D97-AF65-F5344CB8AC3E}">
        <p14:creationId xmlns:p14="http://schemas.microsoft.com/office/powerpoint/2010/main" val="8613427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88AD429-858D-451E-9615-29D692D6436A}" type="slidenum">
              <a:rPr lang="en-GB" smtClean="0"/>
              <a:t>5</a:t>
            </a:fld>
            <a:endParaRPr lang="en-GB"/>
          </a:p>
        </p:txBody>
      </p:sp>
    </p:spTree>
    <p:extLst>
      <p:ext uri="{BB962C8B-B14F-4D97-AF65-F5344CB8AC3E}">
        <p14:creationId xmlns:p14="http://schemas.microsoft.com/office/powerpoint/2010/main" val="13998492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a:t>2.1	How a Service is described</a:t>
            </a:r>
          </a:p>
          <a:p>
            <a:r>
              <a:rPr lang="en-GB"/>
              <a:t>The way that a Service is normally described is different to the system specifications and descriptions more commonly used in the safety-related context.  A Ser-vice is typically described by the Service Provider via an entry in a Service Catalogue.  The Service Catalogue typically describes the capabilities/functionality offered to a Consumer without providing implementation detail.  It is unusual for the design and implementation of the Service to be visible to the Consumer. </a:t>
            </a:r>
          </a:p>
          <a:p>
            <a:r>
              <a:rPr lang="en-GB"/>
              <a:t>Service Level Agreements are used to define the level of service being offered, this may include non-functional properties such as: capacity, performance or availability.  SLAs may describe any penalties on the Service Provider for not meeting the agreements. A similar model and approach can be used for non-IT services.</a:t>
            </a:r>
          </a:p>
          <a:p>
            <a:r>
              <a:rPr lang="en-GB"/>
              <a:t>Service Contracts between the Provider and Consumer provide the legal and commercial agreements and typically refer to Service Catalogues, Statements of Work (</a:t>
            </a:r>
            <a:r>
              <a:rPr lang="en-GB" err="1"/>
              <a:t>SoW</a:t>
            </a:r>
            <a:r>
              <a:rPr lang="en-GB"/>
              <a:t>) and SLAs.</a:t>
            </a:r>
          </a:p>
          <a:p>
            <a:r>
              <a:rPr lang="en-GB"/>
              <a:t>The boundary between a Service Consumer and a Provider is typically an organisational and commercial boundary as well as a technical one.</a:t>
            </a:r>
          </a:p>
          <a:p>
            <a:r>
              <a:rPr lang="en-GB"/>
              <a:t>A Consumer may not be involved in the specification and development of a Service and instead may select a standardised Service.  Alternatively, they may be involved in the creation of new or tailored services.</a:t>
            </a:r>
          </a:p>
          <a:p>
            <a:endParaRPr lang="en-GB"/>
          </a:p>
        </p:txBody>
      </p:sp>
      <p:sp>
        <p:nvSpPr>
          <p:cNvPr id="4" name="Slide Number Placeholder 3"/>
          <p:cNvSpPr>
            <a:spLocks noGrp="1"/>
          </p:cNvSpPr>
          <p:nvPr>
            <p:ph type="sldNum" sz="quarter" idx="10"/>
          </p:nvPr>
        </p:nvSpPr>
        <p:spPr/>
        <p:txBody>
          <a:bodyPr/>
          <a:lstStyle/>
          <a:p>
            <a:fld id="{D88AD429-858D-451E-9615-29D692D6436A}" type="slidenum">
              <a:rPr lang="en-GB" smtClean="0"/>
              <a:t>6</a:t>
            </a:fld>
            <a:endParaRPr lang="en-GB"/>
          </a:p>
        </p:txBody>
      </p:sp>
    </p:spTree>
    <p:extLst>
      <p:ext uri="{BB962C8B-B14F-4D97-AF65-F5344CB8AC3E}">
        <p14:creationId xmlns:p14="http://schemas.microsoft.com/office/powerpoint/2010/main" val="11141850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Service </a:t>
            </a:r>
            <a:br>
              <a:rPr lang="en-US" sz="1200" b="1" kern="1200">
                <a:solidFill>
                  <a:schemeClr val="tx1"/>
                </a:solidFill>
                <a:effectLst/>
                <a:latin typeface="+mn-lt"/>
                <a:ea typeface="+mn-ea"/>
                <a:cs typeface="+mn-cs"/>
              </a:rPr>
            </a:br>
            <a:r>
              <a:rPr lang="en-US" sz="1200" b="1" kern="1200">
                <a:solidFill>
                  <a:schemeClr val="tx1"/>
                </a:solidFill>
                <a:effectLst/>
                <a:latin typeface="+mn-lt"/>
                <a:ea typeface="+mn-ea"/>
                <a:cs typeface="+mn-cs"/>
              </a:rPr>
              <a:t>Characteristic</a:t>
            </a:r>
            <a:endParaRPr lang="en-GB"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Context</a:t>
            </a:r>
            <a:endParaRPr lang="en-GB" sz="1200" kern="1200">
              <a:solidFill>
                <a:schemeClr val="tx1"/>
              </a:solidFill>
              <a:effectLst/>
              <a:latin typeface="+mn-lt"/>
              <a:ea typeface="+mn-ea"/>
              <a:cs typeface="+mn-cs"/>
            </a:endParaRPr>
          </a:p>
          <a:p>
            <a:pPr marL="228600" indent="-228600">
              <a:buFont typeface="+mj-lt"/>
              <a:buAutoNum type="arabicPeriod"/>
            </a:pPr>
            <a:r>
              <a:rPr lang="en-US" sz="1200" kern="1200">
                <a:solidFill>
                  <a:schemeClr val="tx1"/>
                </a:solidFill>
                <a:effectLst/>
                <a:latin typeface="+mn-lt"/>
                <a:ea typeface="+mn-ea"/>
                <a:cs typeface="+mn-cs"/>
              </a:rPr>
              <a:t>Services are provided for the duration of the service contract</a:t>
            </a:r>
            <a:endParaRPr lang="en-GB" sz="1200" kern="1200">
              <a:solidFill>
                <a:schemeClr val="tx1"/>
              </a:solidFill>
              <a:effectLst/>
              <a:latin typeface="+mn-lt"/>
              <a:ea typeface="+mn-ea"/>
              <a:cs typeface="+mn-cs"/>
            </a:endParaRPr>
          </a:p>
          <a:p>
            <a:pPr marL="685800" lvl="1" indent="-228600">
              <a:buFont typeface="+mj-lt"/>
              <a:buAutoNum type="arabicPeriod"/>
            </a:pPr>
            <a:r>
              <a:rPr lang="en-US" sz="1200" kern="1200">
                <a:solidFill>
                  <a:schemeClr val="tx1"/>
                </a:solidFill>
                <a:effectLst/>
                <a:latin typeface="+mn-lt"/>
                <a:ea typeface="+mn-ea"/>
                <a:cs typeface="+mn-cs"/>
              </a:rPr>
              <a:t>By definition services provide features with a given performance for the duration of the contract between provider and consumer.  So e.g. the consumer does not have to be concerned with the design, maintenance or disposal of the service components.</a:t>
            </a:r>
            <a:endParaRPr lang="en-GB" sz="1200" kern="1200">
              <a:solidFill>
                <a:schemeClr val="tx1"/>
              </a:solidFill>
              <a:effectLst/>
              <a:latin typeface="+mn-lt"/>
              <a:ea typeface="+mn-ea"/>
              <a:cs typeface="+mn-cs"/>
            </a:endParaRPr>
          </a:p>
          <a:p>
            <a:pPr marL="228600" indent="-228600">
              <a:buFont typeface="+mj-lt"/>
              <a:buAutoNum type="arabicPeriod"/>
            </a:pPr>
            <a:r>
              <a:rPr lang="en-US" sz="1200" kern="1200">
                <a:solidFill>
                  <a:schemeClr val="tx1"/>
                </a:solidFill>
                <a:effectLst/>
                <a:latin typeface="+mn-lt"/>
                <a:ea typeface="+mn-ea"/>
                <a:cs typeface="+mn-cs"/>
              </a:rPr>
              <a:t>Services often designed to meet the needs of a broad range of consumer needs</a:t>
            </a:r>
            <a:endParaRPr lang="en-GB" sz="1200" kern="1200">
              <a:solidFill>
                <a:schemeClr val="tx1"/>
              </a:solidFill>
              <a:effectLst/>
              <a:latin typeface="+mn-lt"/>
              <a:ea typeface="+mn-ea"/>
              <a:cs typeface="+mn-cs"/>
            </a:endParaRPr>
          </a:p>
          <a:p>
            <a:pPr marL="685800" lvl="1" indent="-228600">
              <a:buFont typeface="+mj-lt"/>
              <a:buAutoNum type="arabicPeriod"/>
            </a:pPr>
            <a:r>
              <a:rPr lang="en-US" sz="1200" kern="1200">
                <a:solidFill>
                  <a:schemeClr val="tx1"/>
                </a:solidFill>
                <a:effectLst/>
                <a:latin typeface="+mn-lt"/>
                <a:ea typeface="+mn-ea"/>
                <a:cs typeface="+mn-cs"/>
              </a:rPr>
              <a:t>Providers want to attract a broad range of customers, and may wish to avoid too many bespoke solutions</a:t>
            </a:r>
            <a:endParaRPr lang="en-GB" sz="1200" kern="1200">
              <a:solidFill>
                <a:schemeClr val="tx1"/>
              </a:solidFill>
              <a:effectLst/>
              <a:latin typeface="+mn-lt"/>
              <a:ea typeface="+mn-ea"/>
              <a:cs typeface="+mn-cs"/>
            </a:endParaRPr>
          </a:p>
          <a:p>
            <a:pPr marL="228600" indent="-228600">
              <a:buFont typeface="+mj-lt"/>
              <a:buAutoNum type="arabicPeriod"/>
            </a:pPr>
            <a:r>
              <a:rPr lang="en-US" sz="1200" kern="1200">
                <a:solidFill>
                  <a:schemeClr val="tx1"/>
                </a:solidFill>
                <a:effectLst/>
                <a:latin typeface="+mn-lt"/>
                <a:ea typeface="+mn-ea"/>
                <a:cs typeface="+mn-cs"/>
              </a:rPr>
              <a:t>Services likely to be used by more than one consumer </a:t>
            </a:r>
            <a:endParaRPr lang="en-GB" sz="1200" kern="1200">
              <a:solidFill>
                <a:schemeClr val="tx1"/>
              </a:solidFill>
              <a:effectLst/>
              <a:latin typeface="+mn-lt"/>
              <a:ea typeface="+mn-ea"/>
              <a:cs typeface="+mn-cs"/>
            </a:endParaRPr>
          </a:p>
          <a:p>
            <a:pPr marL="685800" lvl="1" indent="-228600">
              <a:buFont typeface="+mj-lt"/>
              <a:buAutoNum type="arabicPeriod"/>
            </a:pPr>
            <a:r>
              <a:rPr lang="en-US" sz="1200" kern="1200">
                <a:solidFill>
                  <a:schemeClr val="tx1"/>
                </a:solidFill>
                <a:effectLst/>
                <a:latin typeface="+mn-lt"/>
                <a:ea typeface="+mn-ea"/>
                <a:cs typeface="+mn-cs"/>
              </a:rPr>
              <a:t>Providers usually desire to sell similar service offerings (catalogs) to a wide range of customers, so multiple consumers can be using the same service offering at the same time (or sharing resources of other services)</a:t>
            </a:r>
            <a:endParaRPr lang="en-GB" sz="1200" kern="1200">
              <a:solidFill>
                <a:schemeClr val="tx1"/>
              </a:solidFill>
              <a:effectLst/>
              <a:latin typeface="+mn-lt"/>
              <a:ea typeface="+mn-ea"/>
              <a:cs typeface="+mn-cs"/>
            </a:endParaRPr>
          </a:p>
          <a:p>
            <a:pPr marL="228600" indent="-228600">
              <a:buFont typeface="+mj-lt"/>
              <a:buAutoNum type="arabicPeriod"/>
            </a:pPr>
            <a:r>
              <a:rPr lang="en-US" sz="1200" kern="1200">
                <a:solidFill>
                  <a:schemeClr val="tx1"/>
                </a:solidFill>
                <a:effectLst/>
                <a:latin typeface="+mn-lt"/>
                <a:ea typeface="+mn-ea"/>
                <a:cs typeface="+mn-cs"/>
              </a:rPr>
              <a:t>Services are implemented through a combination of people, </a:t>
            </a:r>
            <a:r>
              <a:rPr lang="en-US" sz="1200" kern="1200" err="1">
                <a:solidFill>
                  <a:schemeClr val="tx1"/>
                </a:solidFill>
                <a:effectLst/>
                <a:latin typeface="+mn-lt"/>
                <a:ea typeface="+mn-ea"/>
                <a:cs typeface="+mn-cs"/>
              </a:rPr>
              <a:t>organisations</a:t>
            </a:r>
            <a:r>
              <a:rPr lang="en-US" sz="1200" kern="1200">
                <a:solidFill>
                  <a:schemeClr val="tx1"/>
                </a:solidFill>
                <a:effectLst/>
                <a:latin typeface="+mn-lt"/>
                <a:ea typeface="+mn-ea"/>
                <a:cs typeface="+mn-cs"/>
              </a:rPr>
              <a:t>, products and other services</a:t>
            </a:r>
            <a:endParaRPr lang="en-GB" sz="1200" kern="1200">
              <a:solidFill>
                <a:schemeClr val="tx1"/>
              </a:solidFill>
              <a:effectLst/>
              <a:latin typeface="+mn-lt"/>
              <a:ea typeface="+mn-ea"/>
              <a:cs typeface="+mn-cs"/>
            </a:endParaRPr>
          </a:p>
          <a:p>
            <a:pPr marL="685800" lvl="1" indent="-228600">
              <a:buFont typeface="+mj-lt"/>
              <a:buAutoNum type="arabicPeriod"/>
            </a:pPr>
            <a:r>
              <a:rPr lang="en-US" sz="1200" kern="1200">
                <a:solidFill>
                  <a:schemeClr val="tx1"/>
                </a:solidFill>
                <a:effectLst/>
                <a:latin typeface="+mn-lt"/>
                <a:ea typeface="+mn-ea"/>
                <a:cs typeface="+mn-cs"/>
              </a:rPr>
              <a:t>Service implementation requires the collaborative working of people, processes, products and other services to deliver a set of features with the desired performance</a:t>
            </a:r>
            <a:endParaRPr lang="en-GB" sz="1200" kern="1200">
              <a:solidFill>
                <a:schemeClr val="tx1"/>
              </a:solidFill>
              <a:effectLst/>
              <a:latin typeface="+mn-lt"/>
              <a:ea typeface="+mn-ea"/>
              <a:cs typeface="+mn-cs"/>
            </a:endParaRPr>
          </a:p>
          <a:p>
            <a:pPr marL="228600" indent="-228600">
              <a:buFont typeface="+mj-lt"/>
              <a:buAutoNum type="arabicPeriod"/>
            </a:pPr>
            <a:r>
              <a:rPr lang="en-US" sz="1200" kern="1200">
                <a:solidFill>
                  <a:schemeClr val="tx1"/>
                </a:solidFill>
                <a:effectLst/>
                <a:latin typeface="+mn-lt"/>
                <a:ea typeface="+mn-ea"/>
                <a:cs typeface="+mn-cs"/>
              </a:rPr>
              <a:t>Services may be designed without recognition of the full context of use  </a:t>
            </a:r>
            <a:endParaRPr lang="en-GB" sz="1200" kern="1200">
              <a:solidFill>
                <a:schemeClr val="tx1"/>
              </a:solidFill>
              <a:effectLst/>
              <a:latin typeface="+mn-lt"/>
              <a:ea typeface="+mn-ea"/>
              <a:cs typeface="+mn-cs"/>
            </a:endParaRPr>
          </a:p>
          <a:p>
            <a:pPr marL="685800" lvl="1" indent="-228600">
              <a:buFont typeface="+mj-lt"/>
              <a:buAutoNum type="arabicPeriod"/>
            </a:pPr>
            <a:r>
              <a:rPr lang="en-US" sz="1200" kern="1200">
                <a:solidFill>
                  <a:schemeClr val="tx1"/>
                </a:solidFill>
                <a:effectLst/>
                <a:latin typeface="+mn-lt"/>
                <a:ea typeface="+mn-ea"/>
                <a:cs typeface="+mn-cs"/>
              </a:rPr>
              <a:t>Providers may desire a quick route to market, so may be released before the full context is understood .  The service may be designed to adapt to context of use or may evolve overtime to meet the emerging context of use. Services may be developed for specific purposes that other users decide to exploit (unexpected use) </a:t>
            </a:r>
            <a:endParaRPr lang="en-GB" sz="1200" kern="1200">
              <a:solidFill>
                <a:schemeClr val="tx1"/>
              </a:solidFill>
              <a:effectLst/>
              <a:latin typeface="+mn-lt"/>
              <a:ea typeface="+mn-ea"/>
              <a:cs typeface="+mn-cs"/>
            </a:endParaRPr>
          </a:p>
          <a:p>
            <a:pPr marL="228600" indent="-228600">
              <a:buFont typeface="+mj-lt"/>
              <a:buAutoNum type="arabicPeriod"/>
            </a:pPr>
            <a:r>
              <a:rPr lang="en-US" sz="1200" kern="1200">
                <a:solidFill>
                  <a:schemeClr val="tx1"/>
                </a:solidFill>
                <a:effectLst/>
                <a:latin typeface="+mn-lt"/>
                <a:ea typeface="+mn-ea"/>
                <a:cs typeface="+mn-cs"/>
              </a:rPr>
              <a:t>Service implementation details may not be visible to the consumer</a:t>
            </a:r>
            <a:endParaRPr lang="en-GB" sz="1200" kern="1200">
              <a:solidFill>
                <a:schemeClr val="tx1"/>
              </a:solidFill>
              <a:effectLst/>
              <a:latin typeface="+mn-lt"/>
              <a:ea typeface="+mn-ea"/>
              <a:cs typeface="+mn-cs"/>
            </a:endParaRPr>
          </a:p>
          <a:p>
            <a:pPr marL="685800" lvl="1" indent="-228600">
              <a:buFont typeface="+mj-lt"/>
              <a:buAutoNum type="arabicPeriod"/>
            </a:pPr>
            <a:r>
              <a:rPr lang="en-US" sz="1200" kern="1200">
                <a:solidFill>
                  <a:schemeClr val="tx1"/>
                </a:solidFill>
                <a:effectLst/>
                <a:latin typeface="+mn-lt"/>
                <a:ea typeface="+mn-ea"/>
                <a:cs typeface="+mn-cs"/>
              </a:rPr>
              <a:t>Whilst the performance and features of a service should be clear to the consumer, the details of how the service are delivered may be kept confidential or be hidden within other lower tier services</a:t>
            </a:r>
            <a:endParaRPr lang="en-GB" sz="1200" kern="1200">
              <a:solidFill>
                <a:schemeClr val="tx1"/>
              </a:solidFill>
              <a:effectLst/>
              <a:latin typeface="+mn-lt"/>
              <a:ea typeface="+mn-ea"/>
              <a:cs typeface="+mn-cs"/>
            </a:endParaRPr>
          </a:p>
          <a:p>
            <a:pPr marL="228600" indent="-228600">
              <a:buFont typeface="+mj-lt"/>
              <a:buAutoNum type="arabicPeriod"/>
            </a:pPr>
            <a:r>
              <a:rPr lang="en-US" sz="1200" kern="1200">
                <a:solidFill>
                  <a:schemeClr val="tx1"/>
                </a:solidFill>
                <a:effectLst/>
                <a:latin typeface="+mn-lt"/>
                <a:ea typeface="+mn-ea"/>
                <a:cs typeface="+mn-cs"/>
              </a:rPr>
              <a:t>Service implementation may change frequently and significantly</a:t>
            </a:r>
            <a:endParaRPr lang="en-GB" sz="1200" kern="1200">
              <a:solidFill>
                <a:schemeClr val="tx1"/>
              </a:solidFill>
              <a:effectLst/>
              <a:latin typeface="+mn-lt"/>
              <a:ea typeface="+mn-ea"/>
              <a:cs typeface="+mn-cs"/>
            </a:endParaRPr>
          </a:p>
          <a:p>
            <a:pPr marL="685800" lvl="1" indent="-228600">
              <a:buFont typeface="+mj-lt"/>
              <a:buAutoNum type="arabicPeriod"/>
            </a:pPr>
            <a:r>
              <a:rPr lang="en-US" sz="1200" kern="1200">
                <a:solidFill>
                  <a:schemeClr val="tx1"/>
                </a:solidFill>
                <a:effectLst/>
                <a:latin typeface="+mn-lt"/>
                <a:ea typeface="+mn-ea"/>
                <a:cs typeface="+mn-cs"/>
              </a:rPr>
              <a:t>Providers may be looking to maintain and obtain commercial advantage, to streamline service provision, reacting to other consumer requirements, external issues (e.g. new security threats), etc.</a:t>
            </a:r>
            <a:endParaRPr lang="en-GB" sz="1200" kern="1200">
              <a:solidFill>
                <a:schemeClr val="tx1"/>
              </a:solidFill>
              <a:effectLst/>
              <a:latin typeface="+mn-lt"/>
              <a:ea typeface="+mn-ea"/>
              <a:cs typeface="+mn-cs"/>
            </a:endParaRPr>
          </a:p>
          <a:p>
            <a:pPr marL="228600" indent="-228600">
              <a:buFont typeface="+mj-lt"/>
              <a:buAutoNum type="arabicPeriod"/>
            </a:pPr>
            <a:r>
              <a:rPr lang="en-US" sz="1200" kern="1200">
                <a:solidFill>
                  <a:schemeClr val="tx1"/>
                </a:solidFill>
                <a:effectLst/>
                <a:latin typeface="+mn-lt"/>
                <a:ea typeface="+mn-ea"/>
                <a:cs typeface="+mn-cs"/>
              </a:rPr>
              <a:t>Services may include or provide exclusive features for the maintenance or monitoring of the service or other services</a:t>
            </a:r>
            <a:endParaRPr lang="en-GB" sz="1200" kern="1200">
              <a:solidFill>
                <a:schemeClr val="tx1"/>
              </a:solidFill>
              <a:effectLst/>
              <a:latin typeface="+mn-lt"/>
              <a:ea typeface="+mn-ea"/>
              <a:cs typeface="+mn-cs"/>
            </a:endParaRPr>
          </a:p>
          <a:p>
            <a:pPr marL="685800" lvl="1" indent="-228600">
              <a:buFont typeface="+mj-lt"/>
              <a:buAutoNum type="arabicPeriod"/>
            </a:pPr>
            <a:r>
              <a:rPr lang="en-US" sz="1200" kern="1200">
                <a:solidFill>
                  <a:schemeClr val="tx1"/>
                </a:solidFill>
                <a:effectLst/>
                <a:latin typeface="+mn-lt"/>
                <a:ea typeface="+mn-ea"/>
                <a:cs typeface="+mn-cs"/>
              </a:rPr>
              <a:t>Service covers a broad range of scenarios e.g. from the service to provide a product through to a service to inspect an installation, audit another provider, dispose of a product, etc.</a:t>
            </a:r>
            <a:endParaRPr lang="en-GB" sz="1200" kern="1200">
              <a:solidFill>
                <a:schemeClr val="tx1"/>
              </a:solidFill>
              <a:effectLst/>
              <a:latin typeface="+mn-lt"/>
              <a:ea typeface="+mn-ea"/>
              <a:cs typeface="+mn-cs"/>
            </a:endParaRPr>
          </a:p>
          <a:p>
            <a:pPr marL="228600" indent="-228600">
              <a:buFont typeface="+mj-lt"/>
              <a:buAutoNum type="arabicPeriod"/>
            </a:pPr>
            <a:r>
              <a:rPr lang="en-US" sz="1200" kern="1200">
                <a:solidFill>
                  <a:schemeClr val="tx1"/>
                </a:solidFill>
                <a:effectLst/>
                <a:latin typeface="+mn-lt"/>
                <a:ea typeface="+mn-ea"/>
                <a:cs typeface="+mn-cs"/>
              </a:rPr>
              <a:t>Services are often multi-layered  </a:t>
            </a:r>
            <a:endParaRPr lang="en-GB" sz="1200" kern="1200">
              <a:solidFill>
                <a:schemeClr val="tx1"/>
              </a:solidFill>
              <a:effectLst/>
              <a:latin typeface="+mn-lt"/>
              <a:ea typeface="+mn-ea"/>
              <a:cs typeface="+mn-cs"/>
            </a:endParaRPr>
          </a:p>
          <a:p>
            <a:pPr marL="685800" lvl="1" indent="-228600">
              <a:buFont typeface="+mj-lt"/>
              <a:buAutoNum type="arabicPeriod"/>
            </a:pPr>
            <a:r>
              <a:rPr lang="en-US" sz="1200" kern="1200">
                <a:solidFill>
                  <a:schemeClr val="tx1"/>
                </a:solidFill>
                <a:effectLst/>
                <a:latin typeface="+mn-lt"/>
                <a:ea typeface="+mn-ea"/>
                <a:cs typeface="+mn-cs"/>
              </a:rPr>
              <a:t>Consumers may not be aware of all the services used by the service provider. Sub-layers of providers often become more generic and </a:t>
            </a:r>
            <a:r>
              <a:rPr lang="en-US" sz="1200" kern="1200" err="1">
                <a:solidFill>
                  <a:schemeClr val="tx1"/>
                </a:solidFill>
                <a:effectLst/>
                <a:latin typeface="+mn-lt"/>
                <a:ea typeface="+mn-ea"/>
                <a:cs typeface="+mn-cs"/>
              </a:rPr>
              <a:t>commoditised</a:t>
            </a:r>
            <a:r>
              <a:rPr lang="en-US" sz="1200" kern="1200">
                <a:solidFill>
                  <a:schemeClr val="tx1"/>
                </a:solidFill>
                <a:effectLst/>
                <a:latin typeface="+mn-lt"/>
                <a:ea typeface="+mn-ea"/>
                <a:cs typeface="+mn-cs"/>
              </a:rPr>
              <a:t>, and can use common service suppliers, some requirements (e.g. for location and diversity) are often inadvertently and silently not met. </a:t>
            </a:r>
            <a:endParaRPr lang="en-GB" sz="1200" kern="1200">
              <a:solidFill>
                <a:schemeClr val="tx1"/>
              </a:solidFill>
              <a:effectLst/>
              <a:latin typeface="+mn-lt"/>
              <a:ea typeface="+mn-ea"/>
              <a:cs typeface="+mn-cs"/>
            </a:endParaRPr>
          </a:p>
          <a:p>
            <a:endParaRPr lang="en-GB"/>
          </a:p>
        </p:txBody>
      </p:sp>
      <p:sp>
        <p:nvSpPr>
          <p:cNvPr id="4" name="Slide Number Placeholder 3"/>
          <p:cNvSpPr>
            <a:spLocks noGrp="1"/>
          </p:cNvSpPr>
          <p:nvPr>
            <p:ph type="sldNum" sz="quarter" idx="10"/>
          </p:nvPr>
        </p:nvSpPr>
        <p:spPr/>
        <p:txBody>
          <a:bodyPr/>
          <a:lstStyle/>
          <a:p>
            <a:fld id="{D88AD429-858D-451E-9615-29D692D6436A}" type="slidenum">
              <a:rPr lang="en-GB" smtClean="0"/>
              <a:t>7</a:t>
            </a:fld>
            <a:endParaRPr lang="en-GB"/>
          </a:p>
        </p:txBody>
      </p:sp>
    </p:spTree>
    <p:extLst>
      <p:ext uri="{BB962C8B-B14F-4D97-AF65-F5344CB8AC3E}">
        <p14:creationId xmlns:p14="http://schemas.microsoft.com/office/powerpoint/2010/main" val="169552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Assurance Principles are not specific to Provider or Consumer</a:t>
            </a:r>
          </a:p>
        </p:txBody>
      </p:sp>
      <p:sp>
        <p:nvSpPr>
          <p:cNvPr id="4" name="Slide Number Placeholder 3"/>
          <p:cNvSpPr>
            <a:spLocks noGrp="1"/>
          </p:cNvSpPr>
          <p:nvPr>
            <p:ph type="sldNum" sz="quarter" idx="5"/>
          </p:nvPr>
        </p:nvSpPr>
        <p:spPr/>
        <p:txBody>
          <a:bodyPr/>
          <a:lstStyle/>
          <a:p>
            <a:fld id="{D88AD429-858D-451E-9615-29D692D6436A}" type="slidenum">
              <a:rPr lang="en-GB" smtClean="0"/>
              <a:t>8</a:t>
            </a:fld>
            <a:endParaRPr lang="en-GB"/>
          </a:p>
        </p:txBody>
      </p:sp>
    </p:spTree>
    <p:extLst>
      <p:ext uri="{BB962C8B-B14F-4D97-AF65-F5344CB8AC3E}">
        <p14:creationId xmlns:p14="http://schemas.microsoft.com/office/powerpoint/2010/main" val="38618809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Assuring that performance requirements are met will involve both static and dynamic evidence. Static evidence relates to properties that can be proved once such as at certification. Dynamic evidence relates to man-</a:t>
            </a:r>
            <a:r>
              <a:rPr lang="en-GB" err="1"/>
              <a:t>agement</a:t>
            </a:r>
            <a:r>
              <a:rPr lang="en-GB"/>
              <a:t> of real time behaviour to prove there is an effective process for ongoing assurance.</a:t>
            </a:r>
          </a:p>
        </p:txBody>
      </p:sp>
      <p:sp>
        <p:nvSpPr>
          <p:cNvPr id="4" name="Slide Number Placeholder 3"/>
          <p:cNvSpPr>
            <a:spLocks noGrp="1"/>
          </p:cNvSpPr>
          <p:nvPr>
            <p:ph type="sldNum" sz="quarter" idx="5"/>
          </p:nvPr>
        </p:nvSpPr>
        <p:spPr/>
        <p:txBody>
          <a:bodyPr/>
          <a:lstStyle/>
          <a:p>
            <a:fld id="{D88AD429-858D-451E-9615-29D692D6436A}" type="slidenum">
              <a:rPr lang="en-GB" smtClean="0"/>
              <a:t>9</a:t>
            </a:fld>
            <a:endParaRPr lang="en-GB"/>
          </a:p>
        </p:txBody>
      </p:sp>
    </p:spTree>
    <p:extLst>
      <p:ext uri="{BB962C8B-B14F-4D97-AF65-F5344CB8AC3E}">
        <p14:creationId xmlns:p14="http://schemas.microsoft.com/office/powerpoint/2010/main" val="23295419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88AD429-858D-451E-9615-29D692D6436A}" type="slidenum">
              <a:rPr lang="en-GB" smtClean="0"/>
              <a:t>10</a:t>
            </a:fld>
            <a:endParaRPr lang="en-GB"/>
          </a:p>
        </p:txBody>
      </p:sp>
    </p:spTree>
    <p:extLst>
      <p:ext uri="{BB962C8B-B14F-4D97-AF65-F5344CB8AC3E}">
        <p14:creationId xmlns:p14="http://schemas.microsoft.com/office/powerpoint/2010/main" val="20063195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76BFDBD-3D36-4C6D-B862-B4A9BC65299E}" type="datetimeFigureOut">
              <a:rPr lang="en-GB" smtClean="0"/>
              <a:t>04/02/2019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9357D90-AF21-4B54-8D20-25A9E963EB76}" type="slidenum">
              <a:rPr lang="en-GB" smtClean="0"/>
              <a:t>‹#›</a:t>
            </a:fld>
            <a:endParaRPr lang="en-GB"/>
          </a:p>
        </p:txBody>
      </p:sp>
    </p:spTree>
    <p:extLst>
      <p:ext uri="{BB962C8B-B14F-4D97-AF65-F5344CB8AC3E}">
        <p14:creationId xmlns:p14="http://schemas.microsoft.com/office/powerpoint/2010/main" val="20415412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76BFDBD-3D36-4C6D-B862-B4A9BC65299E}" type="datetimeFigureOut">
              <a:rPr lang="en-GB" smtClean="0"/>
              <a:t>04/02/2019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9357D90-AF21-4B54-8D20-25A9E963EB76}" type="slidenum">
              <a:rPr lang="en-GB" smtClean="0"/>
              <a:t>‹#›</a:t>
            </a:fld>
            <a:endParaRPr lang="en-GB"/>
          </a:p>
        </p:txBody>
      </p:sp>
    </p:spTree>
    <p:extLst>
      <p:ext uri="{BB962C8B-B14F-4D97-AF65-F5344CB8AC3E}">
        <p14:creationId xmlns:p14="http://schemas.microsoft.com/office/powerpoint/2010/main" val="13908889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76BFDBD-3D36-4C6D-B862-B4A9BC65299E}" type="datetimeFigureOut">
              <a:rPr lang="en-GB" smtClean="0"/>
              <a:t>04/02/2019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9357D90-AF21-4B54-8D20-25A9E963EB76}" type="slidenum">
              <a:rPr lang="en-GB" smtClean="0"/>
              <a:t>‹#›</a:t>
            </a:fld>
            <a:endParaRPr lang="en-GB"/>
          </a:p>
        </p:txBody>
      </p:sp>
    </p:spTree>
    <p:extLst>
      <p:ext uri="{BB962C8B-B14F-4D97-AF65-F5344CB8AC3E}">
        <p14:creationId xmlns:p14="http://schemas.microsoft.com/office/powerpoint/2010/main" val="2500018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76BFDBD-3D36-4C6D-B862-B4A9BC65299E}" type="datetimeFigureOut">
              <a:rPr lang="en-GB" smtClean="0"/>
              <a:t>04/02/2019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9357D90-AF21-4B54-8D20-25A9E963EB76}" type="slidenum">
              <a:rPr lang="en-GB" smtClean="0"/>
              <a:t>‹#›</a:t>
            </a:fld>
            <a:endParaRPr lang="en-GB"/>
          </a:p>
        </p:txBody>
      </p:sp>
    </p:spTree>
    <p:extLst>
      <p:ext uri="{BB962C8B-B14F-4D97-AF65-F5344CB8AC3E}">
        <p14:creationId xmlns:p14="http://schemas.microsoft.com/office/powerpoint/2010/main" val="765472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76BFDBD-3D36-4C6D-B862-B4A9BC65299E}" type="datetimeFigureOut">
              <a:rPr lang="en-GB" smtClean="0"/>
              <a:t>04/02/2019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9357D90-AF21-4B54-8D20-25A9E963EB76}" type="slidenum">
              <a:rPr lang="en-GB" smtClean="0"/>
              <a:t>‹#›</a:t>
            </a:fld>
            <a:endParaRPr lang="en-GB"/>
          </a:p>
        </p:txBody>
      </p:sp>
    </p:spTree>
    <p:extLst>
      <p:ext uri="{BB962C8B-B14F-4D97-AF65-F5344CB8AC3E}">
        <p14:creationId xmlns:p14="http://schemas.microsoft.com/office/powerpoint/2010/main" val="30740308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76BFDBD-3D36-4C6D-B862-B4A9BC65299E}" type="datetimeFigureOut">
              <a:rPr lang="en-GB" smtClean="0"/>
              <a:t>04/02/2019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9357D90-AF21-4B54-8D20-25A9E963EB76}" type="slidenum">
              <a:rPr lang="en-GB" smtClean="0"/>
              <a:t>‹#›</a:t>
            </a:fld>
            <a:endParaRPr lang="en-GB"/>
          </a:p>
        </p:txBody>
      </p:sp>
    </p:spTree>
    <p:extLst>
      <p:ext uri="{BB962C8B-B14F-4D97-AF65-F5344CB8AC3E}">
        <p14:creationId xmlns:p14="http://schemas.microsoft.com/office/powerpoint/2010/main" val="40448951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76BFDBD-3D36-4C6D-B862-B4A9BC65299E}" type="datetimeFigureOut">
              <a:rPr lang="en-GB" smtClean="0"/>
              <a:t>04/02/2019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9357D90-AF21-4B54-8D20-25A9E963EB76}" type="slidenum">
              <a:rPr lang="en-GB" smtClean="0"/>
              <a:t>‹#›</a:t>
            </a:fld>
            <a:endParaRPr lang="en-GB"/>
          </a:p>
        </p:txBody>
      </p:sp>
    </p:spTree>
    <p:extLst>
      <p:ext uri="{BB962C8B-B14F-4D97-AF65-F5344CB8AC3E}">
        <p14:creationId xmlns:p14="http://schemas.microsoft.com/office/powerpoint/2010/main" val="2002249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76BFDBD-3D36-4C6D-B862-B4A9BC65299E}" type="datetimeFigureOut">
              <a:rPr lang="en-GB" smtClean="0"/>
              <a:t>04/02/2019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9357D90-AF21-4B54-8D20-25A9E963EB76}" type="slidenum">
              <a:rPr lang="en-GB" smtClean="0"/>
              <a:t>‹#›</a:t>
            </a:fld>
            <a:endParaRPr lang="en-GB"/>
          </a:p>
        </p:txBody>
      </p:sp>
    </p:spTree>
    <p:extLst>
      <p:ext uri="{BB962C8B-B14F-4D97-AF65-F5344CB8AC3E}">
        <p14:creationId xmlns:p14="http://schemas.microsoft.com/office/powerpoint/2010/main" val="22827532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6BFDBD-3D36-4C6D-B862-B4A9BC65299E}" type="datetimeFigureOut">
              <a:rPr lang="en-GB" smtClean="0"/>
              <a:t>04/02/2019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9357D90-AF21-4B54-8D20-25A9E963EB76}" type="slidenum">
              <a:rPr lang="en-GB" smtClean="0"/>
              <a:t>‹#›</a:t>
            </a:fld>
            <a:endParaRPr lang="en-GB"/>
          </a:p>
        </p:txBody>
      </p:sp>
    </p:spTree>
    <p:extLst>
      <p:ext uri="{BB962C8B-B14F-4D97-AF65-F5344CB8AC3E}">
        <p14:creationId xmlns:p14="http://schemas.microsoft.com/office/powerpoint/2010/main" val="3626382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76BFDBD-3D36-4C6D-B862-B4A9BC65299E}" type="datetimeFigureOut">
              <a:rPr lang="en-GB" smtClean="0"/>
              <a:t>04/02/2019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9357D90-AF21-4B54-8D20-25A9E963EB76}" type="slidenum">
              <a:rPr lang="en-GB" smtClean="0"/>
              <a:t>‹#›</a:t>
            </a:fld>
            <a:endParaRPr lang="en-GB"/>
          </a:p>
        </p:txBody>
      </p:sp>
    </p:spTree>
    <p:extLst>
      <p:ext uri="{BB962C8B-B14F-4D97-AF65-F5344CB8AC3E}">
        <p14:creationId xmlns:p14="http://schemas.microsoft.com/office/powerpoint/2010/main" val="2335588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76BFDBD-3D36-4C6D-B862-B4A9BC65299E}" type="datetimeFigureOut">
              <a:rPr lang="en-GB" smtClean="0"/>
              <a:t>04/02/2019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9357D90-AF21-4B54-8D20-25A9E963EB76}" type="slidenum">
              <a:rPr lang="en-GB" smtClean="0"/>
              <a:t>‹#›</a:t>
            </a:fld>
            <a:endParaRPr lang="en-GB"/>
          </a:p>
        </p:txBody>
      </p:sp>
    </p:spTree>
    <p:extLst>
      <p:ext uri="{BB962C8B-B14F-4D97-AF65-F5344CB8AC3E}">
        <p14:creationId xmlns:p14="http://schemas.microsoft.com/office/powerpoint/2010/main" val="20697037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6BFDBD-3D36-4C6D-B862-B4A9BC65299E}" type="datetimeFigureOut">
              <a:rPr lang="en-GB" smtClean="0"/>
              <a:t>04/02/2019</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357D90-AF21-4B54-8D20-25A9E963EB76}" type="slidenum">
              <a:rPr lang="en-GB" smtClean="0"/>
              <a:t>‹#›</a:t>
            </a:fld>
            <a:endParaRPr lang="en-GB"/>
          </a:p>
        </p:txBody>
      </p:sp>
    </p:spTree>
    <p:extLst>
      <p:ext uri="{BB962C8B-B14F-4D97-AF65-F5344CB8AC3E}">
        <p14:creationId xmlns:p14="http://schemas.microsoft.com/office/powerpoint/2010/main" val="23683200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2.svg"/></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9.sv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7.pn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emf"/></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26">
            <a:extLst>
              <a:ext uri="{FF2B5EF4-FFF2-40B4-BE49-F238E27FC236}">
                <a16:creationId xmlns:a16="http://schemas.microsoft.com/office/drawing/2014/main" id="{559AE206-7EBA-4D33-8BC9-9D8158553F0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5" name="Straight Connector 28">
            <a:extLst>
              <a:ext uri="{FF2B5EF4-FFF2-40B4-BE49-F238E27FC236}">
                <a16:creationId xmlns:a16="http://schemas.microsoft.com/office/drawing/2014/main" id="{9E8E38ED-369A-44C2-B635-0BED0E48A6E8}"/>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850294" y="4525347"/>
            <a:ext cx="0" cy="173736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D10F75B-570A-4507-B89A-A122373C5C1E}"/>
              </a:ext>
            </a:extLst>
          </p:cNvPr>
          <p:cNvSpPr>
            <a:spLocks noGrp="1"/>
          </p:cNvSpPr>
          <p:nvPr>
            <p:ph type="ctrTitle"/>
          </p:nvPr>
        </p:nvSpPr>
        <p:spPr>
          <a:xfrm>
            <a:off x="481692" y="4525347"/>
            <a:ext cx="5204792" cy="1737360"/>
          </a:xfrm>
        </p:spPr>
        <p:txBody>
          <a:bodyPr anchor="ctr">
            <a:normAutofit/>
          </a:bodyPr>
          <a:lstStyle/>
          <a:p>
            <a:pPr algn="r"/>
            <a:r>
              <a:rPr lang="en-GB" sz="3800"/>
              <a:t/>
            </a:r>
            <a:br>
              <a:rPr lang="en-GB" sz="3800"/>
            </a:br>
            <a:r>
              <a:rPr lang="en-GB" sz="3800" b="1"/>
              <a:t>Principles of Service Assurance </a:t>
            </a:r>
            <a:endParaRPr lang="en-GB" sz="3800"/>
          </a:p>
        </p:txBody>
      </p:sp>
      <p:sp>
        <p:nvSpPr>
          <p:cNvPr id="3" name="Subtitle 2">
            <a:extLst>
              <a:ext uri="{FF2B5EF4-FFF2-40B4-BE49-F238E27FC236}">
                <a16:creationId xmlns:a16="http://schemas.microsoft.com/office/drawing/2014/main" id="{1425D2D8-0483-4C77-A80D-29D0CF941398}"/>
              </a:ext>
            </a:extLst>
          </p:cNvPr>
          <p:cNvSpPr>
            <a:spLocks noGrp="1"/>
          </p:cNvSpPr>
          <p:nvPr>
            <p:ph type="subTitle" idx="1"/>
          </p:nvPr>
        </p:nvSpPr>
        <p:spPr>
          <a:xfrm>
            <a:off x="6038070" y="4111603"/>
            <a:ext cx="2984435" cy="2564156"/>
          </a:xfrm>
        </p:spPr>
        <p:txBody>
          <a:bodyPr anchor="ctr">
            <a:noAutofit/>
          </a:bodyPr>
          <a:lstStyle/>
          <a:p>
            <a:pPr algn="l"/>
            <a:r>
              <a:rPr lang="en-GB" sz="1600" dirty="0"/>
              <a:t>A position paper by </a:t>
            </a:r>
          </a:p>
          <a:p>
            <a:pPr algn="l"/>
            <a:r>
              <a:rPr lang="en-GB" sz="1600" dirty="0"/>
              <a:t>Nick </a:t>
            </a:r>
            <a:r>
              <a:rPr lang="en-GB" sz="1600" dirty="0" err="1"/>
              <a:t>Durston</a:t>
            </a:r>
            <a:r>
              <a:rPr lang="en-GB" sz="1600" dirty="0"/>
              <a:t>, Andy Scott, Mike Parsons and Alan Simpson</a:t>
            </a:r>
          </a:p>
          <a:p>
            <a:pPr algn="l"/>
            <a:r>
              <a:rPr lang="en-GB" sz="1600" dirty="0"/>
              <a:t>Drawing on the work of the SCSC Service Assurance Working Group (SAWG)</a:t>
            </a:r>
          </a:p>
        </p:txBody>
      </p:sp>
      <p:sp>
        <p:nvSpPr>
          <p:cNvPr id="4" name="Oval 3">
            <a:extLst>
              <a:ext uri="{FF2B5EF4-FFF2-40B4-BE49-F238E27FC236}">
                <a16:creationId xmlns:a16="http://schemas.microsoft.com/office/drawing/2014/main" id="{7940D950-C0FD-4900-B089-6B8ACF3288B8}"/>
              </a:ext>
            </a:extLst>
          </p:cNvPr>
          <p:cNvSpPr/>
          <p:nvPr/>
        </p:nvSpPr>
        <p:spPr>
          <a:xfrm>
            <a:off x="418360" y="874435"/>
            <a:ext cx="1709531" cy="1709531"/>
          </a:xfrm>
          <a:prstGeom prst="ellipse">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3DADAD12-8C43-46A2-A12C-35D9427D11A0}"/>
              </a:ext>
            </a:extLst>
          </p:cNvPr>
          <p:cNvSpPr/>
          <p:nvPr/>
        </p:nvSpPr>
        <p:spPr>
          <a:xfrm>
            <a:off x="2546250" y="2466604"/>
            <a:ext cx="721797" cy="721797"/>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70917373-C650-4CE1-A49A-5A1BEA75A6D4}"/>
              </a:ext>
            </a:extLst>
          </p:cNvPr>
          <p:cNvSpPr/>
          <p:nvPr/>
        </p:nvSpPr>
        <p:spPr>
          <a:xfrm>
            <a:off x="3844371" y="2327988"/>
            <a:ext cx="220272" cy="220272"/>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Partial Circle 11">
            <a:extLst>
              <a:ext uri="{FF2B5EF4-FFF2-40B4-BE49-F238E27FC236}">
                <a16:creationId xmlns:a16="http://schemas.microsoft.com/office/drawing/2014/main" id="{F44CB50B-E659-42FD-A107-2AF0195A79A9}"/>
              </a:ext>
            </a:extLst>
          </p:cNvPr>
          <p:cNvSpPr/>
          <p:nvPr/>
        </p:nvSpPr>
        <p:spPr>
          <a:xfrm>
            <a:off x="5504851" y="-4002985"/>
            <a:ext cx="7278298" cy="8005970"/>
          </a:xfrm>
          <a:prstGeom prst="pie">
            <a:avLst>
              <a:gd name="adj1" fmla="val 5387202"/>
              <a:gd name="adj2" fmla="val 10792988"/>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24486841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11166-5929-4499-B833-EE117DAD336D}"/>
              </a:ext>
            </a:extLst>
          </p:cNvPr>
          <p:cNvSpPr>
            <a:spLocks noGrp="1"/>
          </p:cNvSpPr>
          <p:nvPr>
            <p:ph type="title"/>
          </p:nvPr>
        </p:nvSpPr>
        <p:spPr/>
        <p:txBody>
          <a:bodyPr/>
          <a:lstStyle/>
          <a:p>
            <a:r>
              <a:rPr lang="en-GB" dirty="0"/>
              <a:t>Service Assurance Principle</a:t>
            </a:r>
          </a:p>
        </p:txBody>
      </p:sp>
      <p:sp>
        <p:nvSpPr>
          <p:cNvPr id="3" name="Content Placeholder 2">
            <a:extLst>
              <a:ext uri="{FF2B5EF4-FFF2-40B4-BE49-F238E27FC236}">
                <a16:creationId xmlns:a16="http://schemas.microsoft.com/office/drawing/2014/main" id="{BB267B87-805C-4898-AE03-03D84D9238F7}"/>
              </a:ext>
            </a:extLst>
          </p:cNvPr>
          <p:cNvSpPr>
            <a:spLocks noGrp="1"/>
          </p:cNvSpPr>
          <p:nvPr>
            <p:ph idx="1"/>
          </p:nvPr>
        </p:nvSpPr>
        <p:spPr>
          <a:xfrm>
            <a:off x="628650" y="1660082"/>
            <a:ext cx="7886700" cy="341503"/>
          </a:xfrm>
          <a:solidFill>
            <a:schemeClr val="accent6">
              <a:lumMod val="20000"/>
              <a:lumOff val="80000"/>
            </a:schemeClr>
          </a:solidFill>
        </p:spPr>
        <p:txBody>
          <a:bodyPr vert="horz" lIns="91440" tIns="45720" rIns="91440" bIns="45720" rtlCol="0">
            <a:normAutofit lnSpcReduction="10000"/>
          </a:bodyPr>
          <a:lstStyle/>
          <a:p>
            <a:pPr marL="0" indent="0" algn="ctr">
              <a:buNone/>
            </a:pPr>
            <a:r>
              <a:rPr lang="en-GB" sz="2000" dirty="0">
                <a:solidFill>
                  <a:schemeClr val="accent6">
                    <a:lumMod val="75000"/>
                  </a:schemeClr>
                </a:solidFill>
              </a:rPr>
              <a:t>Service assurance requirements shall be satisfied</a:t>
            </a:r>
          </a:p>
          <a:p>
            <a:pPr marL="0" indent="0" algn="ctr">
              <a:buNone/>
            </a:pPr>
            <a:endParaRPr lang="en-GB" sz="2000" dirty="0">
              <a:solidFill>
                <a:schemeClr val="accent6">
                  <a:lumMod val="75000"/>
                </a:schemeClr>
              </a:solidFill>
            </a:endParaRPr>
          </a:p>
        </p:txBody>
      </p:sp>
      <p:sp>
        <p:nvSpPr>
          <p:cNvPr id="4" name="Rectangle 3">
            <a:extLst>
              <a:ext uri="{FF2B5EF4-FFF2-40B4-BE49-F238E27FC236}">
                <a16:creationId xmlns:a16="http://schemas.microsoft.com/office/drawing/2014/main" id="{BD42F3A4-5484-4354-9A90-4246C4EC74E7}"/>
              </a:ext>
            </a:extLst>
          </p:cNvPr>
          <p:cNvSpPr/>
          <p:nvPr/>
        </p:nvSpPr>
        <p:spPr>
          <a:xfrm>
            <a:off x="749808" y="3136392"/>
            <a:ext cx="3383280" cy="33564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lphaLcPeriod"/>
            </a:pPr>
            <a:r>
              <a:rPr lang="en-GB" sz="1600" dirty="0"/>
              <a:t>Service assurance requirements SHALL be verified at an appropriate level within the service architecture of the SBS</a:t>
            </a:r>
          </a:p>
          <a:p>
            <a:pPr marL="342900" indent="-342900">
              <a:buFont typeface="+mj-lt"/>
              <a:buAutoNum type="alphaLcPeriod"/>
            </a:pPr>
            <a:r>
              <a:rPr lang="en-GB" sz="1600" dirty="0"/>
              <a:t>Service assurance artefacts SHALL be identified</a:t>
            </a:r>
          </a:p>
          <a:p>
            <a:pPr marL="342900" indent="-342900">
              <a:buFont typeface="+mj-lt"/>
              <a:buAutoNum type="alphaLcPeriod"/>
            </a:pPr>
            <a:r>
              <a:rPr lang="en-GB" sz="1600" dirty="0"/>
              <a:t>Evidence SHALL include proven in use and service history evidence</a:t>
            </a:r>
          </a:p>
          <a:p>
            <a:pPr marL="342900" indent="-342900">
              <a:buFont typeface="+mj-lt"/>
              <a:buAutoNum type="alphaLcPeriod"/>
            </a:pPr>
            <a:r>
              <a:rPr lang="en-GB" sz="1600" dirty="0"/>
              <a:t>Assurance wrappers SHALL be established and fulfilled</a:t>
            </a:r>
          </a:p>
        </p:txBody>
      </p:sp>
      <p:sp>
        <p:nvSpPr>
          <p:cNvPr id="5" name="Rectangle: Rounded Corners 4">
            <a:extLst>
              <a:ext uri="{FF2B5EF4-FFF2-40B4-BE49-F238E27FC236}">
                <a16:creationId xmlns:a16="http://schemas.microsoft.com/office/drawing/2014/main" id="{DD245F18-A661-4E3C-AEF4-2AB217B76AFE}"/>
              </a:ext>
            </a:extLst>
          </p:cNvPr>
          <p:cNvSpPr/>
          <p:nvPr/>
        </p:nvSpPr>
        <p:spPr>
          <a:xfrm>
            <a:off x="5038344" y="3136392"/>
            <a:ext cx="3639312" cy="3356482"/>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marL="285750" indent="-285750">
              <a:buFont typeface="Arial" panose="020B0604020202020204" pitchFamily="34" charset="0"/>
              <a:buChar char="•"/>
            </a:pPr>
            <a:r>
              <a:rPr lang="en-GB" sz="1600" dirty="0"/>
              <a:t>Service assurance requirements need only be satisfied for the duration of the service contract</a:t>
            </a:r>
          </a:p>
          <a:p>
            <a:pPr marL="285750" indent="-285750">
              <a:buFont typeface="Arial" panose="020B0604020202020204" pitchFamily="34" charset="0"/>
              <a:buChar char="•"/>
            </a:pPr>
            <a:r>
              <a:rPr lang="en-GB" sz="1600" dirty="0"/>
              <a:t>Services may have more features than required</a:t>
            </a:r>
          </a:p>
          <a:p>
            <a:pPr marL="285750" indent="-285750">
              <a:buFont typeface="Arial" panose="020B0604020202020204" pitchFamily="34" charset="0"/>
              <a:buChar char="•"/>
            </a:pPr>
            <a:r>
              <a:rPr lang="en-GB" sz="1600" dirty="0"/>
              <a:t>Potential for service interference or disruption must be analysed</a:t>
            </a:r>
          </a:p>
          <a:p>
            <a:pPr marL="285750" indent="-285750">
              <a:buFont typeface="Arial" panose="020B0604020202020204" pitchFamily="34" charset="0"/>
              <a:buChar char="•"/>
            </a:pPr>
            <a:r>
              <a:rPr lang="en-GB" sz="1600" dirty="0"/>
              <a:t>Service may not be compatible for specific context of use or may change over time</a:t>
            </a:r>
          </a:p>
          <a:p>
            <a:pPr marL="285750" indent="-285750">
              <a:buFont typeface="Arial" panose="020B0604020202020204" pitchFamily="34" charset="0"/>
              <a:buChar char="•"/>
            </a:pPr>
            <a:r>
              <a:rPr lang="en-GB" sz="1600" dirty="0"/>
              <a:t>May not be possible to assess evidence of implementation robustness</a:t>
            </a:r>
          </a:p>
        </p:txBody>
      </p:sp>
      <p:sp>
        <p:nvSpPr>
          <p:cNvPr id="6" name="Rectangle 5">
            <a:extLst>
              <a:ext uri="{FF2B5EF4-FFF2-40B4-BE49-F238E27FC236}">
                <a16:creationId xmlns:a16="http://schemas.microsoft.com/office/drawing/2014/main" id="{D284E3DF-BE33-4874-89FF-816F092969C4}"/>
              </a:ext>
            </a:extLst>
          </p:cNvPr>
          <p:cNvSpPr/>
          <p:nvPr/>
        </p:nvSpPr>
        <p:spPr>
          <a:xfrm>
            <a:off x="402336" y="3136392"/>
            <a:ext cx="347472" cy="3356482"/>
          </a:xfrm>
          <a:prstGeom prst="rect">
            <a:avLst/>
          </a:prstGeom>
        </p:spPr>
        <p:style>
          <a:lnRef idx="1">
            <a:schemeClr val="accent1"/>
          </a:lnRef>
          <a:fillRef idx="2">
            <a:schemeClr val="accent1"/>
          </a:fillRef>
          <a:effectRef idx="1">
            <a:schemeClr val="accent1"/>
          </a:effectRef>
          <a:fontRef idx="minor">
            <a:schemeClr val="dk1"/>
          </a:fontRef>
        </p:style>
        <p:txBody>
          <a:bodyPr vert="vert270" rtlCol="0" anchor="ctr"/>
          <a:lstStyle/>
          <a:p>
            <a:pPr algn="ctr"/>
            <a:r>
              <a:rPr lang="en-GB">
                <a:solidFill>
                  <a:schemeClr val="bg1"/>
                </a:solidFill>
              </a:rPr>
              <a:t>Example Objectives</a:t>
            </a:r>
          </a:p>
        </p:txBody>
      </p:sp>
      <p:sp>
        <p:nvSpPr>
          <p:cNvPr id="7" name="Rectangle: Rounded Corners 6">
            <a:extLst>
              <a:ext uri="{FF2B5EF4-FFF2-40B4-BE49-F238E27FC236}">
                <a16:creationId xmlns:a16="http://schemas.microsoft.com/office/drawing/2014/main" id="{95F52C96-1E22-433C-84C8-8BF3AD63855C}"/>
              </a:ext>
            </a:extLst>
          </p:cNvPr>
          <p:cNvSpPr/>
          <p:nvPr/>
        </p:nvSpPr>
        <p:spPr>
          <a:xfrm>
            <a:off x="4718304" y="3593591"/>
            <a:ext cx="320040" cy="2368297"/>
          </a:xfrm>
          <a:prstGeom prst="roundRect">
            <a:avLst/>
          </a:prstGeom>
        </p:spPr>
        <p:style>
          <a:lnRef idx="1">
            <a:schemeClr val="accent2"/>
          </a:lnRef>
          <a:fillRef idx="2">
            <a:schemeClr val="accent2"/>
          </a:fillRef>
          <a:effectRef idx="1">
            <a:schemeClr val="accent2"/>
          </a:effectRef>
          <a:fontRef idx="minor">
            <a:schemeClr val="dk1"/>
          </a:fontRef>
        </p:style>
        <p:txBody>
          <a:bodyPr vert="vert270" rtlCol="0" anchor="ctr"/>
          <a:lstStyle/>
          <a:p>
            <a:pPr algn="ctr"/>
            <a:r>
              <a:rPr lang="en-GB">
                <a:solidFill>
                  <a:schemeClr val="bg1"/>
                </a:solidFill>
              </a:rPr>
              <a:t>Example Issues </a:t>
            </a:r>
          </a:p>
        </p:txBody>
      </p:sp>
      <p:sp>
        <p:nvSpPr>
          <p:cNvPr id="8" name="Hexagon 7">
            <a:extLst>
              <a:ext uri="{FF2B5EF4-FFF2-40B4-BE49-F238E27FC236}">
                <a16:creationId xmlns:a16="http://schemas.microsoft.com/office/drawing/2014/main" id="{7911A4AA-D5DD-4C2B-B885-76E5D47EE877}"/>
              </a:ext>
            </a:extLst>
          </p:cNvPr>
          <p:cNvSpPr/>
          <p:nvPr/>
        </p:nvSpPr>
        <p:spPr>
          <a:xfrm>
            <a:off x="7033846" y="506067"/>
            <a:ext cx="1112627" cy="959161"/>
          </a:xfrm>
          <a:prstGeom prst="hexagon">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0" dirty="0"/>
              <a:t>3</a:t>
            </a:r>
          </a:p>
        </p:txBody>
      </p:sp>
    </p:spTree>
    <p:extLst>
      <p:ext uri="{BB962C8B-B14F-4D97-AF65-F5344CB8AC3E}">
        <p14:creationId xmlns:p14="http://schemas.microsoft.com/office/powerpoint/2010/main" val="2514573878"/>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F211C2-6CEC-4B10-81BD-9B62A1CFEF7F}"/>
              </a:ext>
            </a:extLst>
          </p:cNvPr>
          <p:cNvSpPr>
            <a:spLocks noGrp="1"/>
          </p:cNvSpPr>
          <p:nvPr>
            <p:ph type="title"/>
          </p:nvPr>
        </p:nvSpPr>
        <p:spPr/>
        <p:txBody>
          <a:bodyPr/>
          <a:lstStyle/>
          <a:p>
            <a:r>
              <a:rPr lang="en-GB" dirty="0"/>
              <a:t>Service Assurance Principle</a:t>
            </a:r>
          </a:p>
        </p:txBody>
      </p:sp>
      <p:sp>
        <p:nvSpPr>
          <p:cNvPr id="3" name="Content Placeholder 2">
            <a:extLst>
              <a:ext uri="{FF2B5EF4-FFF2-40B4-BE49-F238E27FC236}">
                <a16:creationId xmlns:a16="http://schemas.microsoft.com/office/drawing/2014/main" id="{7E52AC49-E6BC-4722-A20A-F55AB491DCF5}"/>
              </a:ext>
            </a:extLst>
          </p:cNvPr>
          <p:cNvSpPr>
            <a:spLocks noGrp="1"/>
          </p:cNvSpPr>
          <p:nvPr>
            <p:ph idx="1"/>
          </p:nvPr>
        </p:nvSpPr>
        <p:spPr>
          <a:xfrm>
            <a:off x="628650" y="1715897"/>
            <a:ext cx="7886700" cy="670687"/>
          </a:xfrm>
          <a:solidFill>
            <a:schemeClr val="accent6">
              <a:lumMod val="20000"/>
              <a:lumOff val="80000"/>
            </a:schemeClr>
          </a:solidFill>
        </p:spPr>
        <p:txBody>
          <a:bodyPr vert="horz" lIns="91440" tIns="45720" rIns="91440" bIns="45720" rtlCol="0">
            <a:normAutofit/>
          </a:bodyPr>
          <a:lstStyle/>
          <a:p>
            <a:pPr marL="0" indent="0" algn="ctr">
              <a:buNone/>
            </a:pPr>
            <a:r>
              <a:rPr lang="en-GB" sz="2000" dirty="0">
                <a:solidFill>
                  <a:schemeClr val="accent6">
                    <a:lumMod val="75000"/>
                  </a:schemeClr>
                </a:solidFill>
              </a:rPr>
              <a:t>Undesirable behaviours of the SBS shall be identified, assessed and managed</a:t>
            </a:r>
          </a:p>
          <a:p>
            <a:pPr marL="0" indent="0" algn="ctr">
              <a:buNone/>
            </a:pPr>
            <a:endParaRPr lang="en-GB" sz="2000" dirty="0">
              <a:solidFill>
                <a:schemeClr val="accent6">
                  <a:lumMod val="75000"/>
                </a:schemeClr>
              </a:solidFill>
            </a:endParaRPr>
          </a:p>
        </p:txBody>
      </p:sp>
      <p:sp>
        <p:nvSpPr>
          <p:cNvPr id="4" name="Rectangle 3">
            <a:extLst>
              <a:ext uri="{FF2B5EF4-FFF2-40B4-BE49-F238E27FC236}">
                <a16:creationId xmlns:a16="http://schemas.microsoft.com/office/drawing/2014/main" id="{9530C3F6-EDC6-48C3-8F07-52DEC8808939}"/>
              </a:ext>
            </a:extLst>
          </p:cNvPr>
          <p:cNvSpPr/>
          <p:nvPr/>
        </p:nvSpPr>
        <p:spPr>
          <a:xfrm>
            <a:off x="749808" y="3026664"/>
            <a:ext cx="3383280" cy="34662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lphaLcPeriod"/>
            </a:pPr>
            <a:r>
              <a:rPr lang="en-GB" sz="1600" dirty="0"/>
              <a:t>Undesirable behaviours resulting from the service architecture and service elements SHALL be identified, analysed and managed</a:t>
            </a:r>
          </a:p>
          <a:p>
            <a:pPr marL="342900" indent="-342900">
              <a:buFont typeface="+mj-lt"/>
              <a:buAutoNum type="alphaLcPeriod"/>
            </a:pPr>
            <a:r>
              <a:rPr lang="en-GB" sz="1600" dirty="0"/>
              <a:t>Service assurance artefacts SHALL be identified and produced according to the SAL (see 5 below)</a:t>
            </a:r>
          </a:p>
          <a:p>
            <a:pPr marL="342900" indent="-342900">
              <a:buFont typeface="+mj-lt"/>
              <a:buAutoNum type="alphaLcPeriod"/>
            </a:pPr>
            <a:r>
              <a:rPr lang="en-GB" sz="1600" dirty="0"/>
              <a:t>Residual risks SHALL be identified and linked to service artefacts and service properties</a:t>
            </a:r>
          </a:p>
        </p:txBody>
      </p:sp>
      <p:sp>
        <p:nvSpPr>
          <p:cNvPr id="6" name="Rectangle 5">
            <a:extLst>
              <a:ext uri="{FF2B5EF4-FFF2-40B4-BE49-F238E27FC236}">
                <a16:creationId xmlns:a16="http://schemas.microsoft.com/office/drawing/2014/main" id="{CB54C5AE-52CC-45C6-A4DA-B91C7BF78EF0}"/>
              </a:ext>
            </a:extLst>
          </p:cNvPr>
          <p:cNvSpPr/>
          <p:nvPr/>
        </p:nvSpPr>
        <p:spPr>
          <a:xfrm>
            <a:off x="402336" y="3026664"/>
            <a:ext cx="347472" cy="3466210"/>
          </a:xfrm>
          <a:prstGeom prst="rect">
            <a:avLst/>
          </a:prstGeom>
        </p:spPr>
        <p:style>
          <a:lnRef idx="1">
            <a:schemeClr val="accent1"/>
          </a:lnRef>
          <a:fillRef idx="2">
            <a:schemeClr val="accent1"/>
          </a:fillRef>
          <a:effectRef idx="1">
            <a:schemeClr val="accent1"/>
          </a:effectRef>
          <a:fontRef idx="minor">
            <a:schemeClr val="dk1"/>
          </a:fontRef>
        </p:style>
        <p:txBody>
          <a:bodyPr vert="vert270" rtlCol="0" anchor="ctr"/>
          <a:lstStyle/>
          <a:p>
            <a:pPr algn="ctr"/>
            <a:r>
              <a:rPr lang="en-GB">
                <a:solidFill>
                  <a:schemeClr val="bg1"/>
                </a:solidFill>
              </a:rPr>
              <a:t>Example Objectives</a:t>
            </a:r>
          </a:p>
        </p:txBody>
      </p:sp>
      <p:sp>
        <p:nvSpPr>
          <p:cNvPr id="7" name="Rectangle: Rounded Corners 6">
            <a:extLst>
              <a:ext uri="{FF2B5EF4-FFF2-40B4-BE49-F238E27FC236}">
                <a16:creationId xmlns:a16="http://schemas.microsoft.com/office/drawing/2014/main" id="{B01A9FF2-6B51-45E5-B8C1-8C7D8C0BAC5B}"/>
              </a:ext>
            </a:extLst>
          </p:cNvPr>
          <p:cNvSpPr/>
          <p:nvPr/>
        </p:nvSpPr>
        <p:spPr>
          <a:xfrm>
            <a:off x="4718304" y="3337560"/>
            <a:ext cx="320040" cy="2816352"/>
          </a:xfrm>
          <a:prstGeom prst="roundRect">
            <a:avLst/>
          </a:prstGeom>
        </p:spPr>
        <p:style>
          <a:lnRef idx="1">
            <a:schemeClr val="accent2"/>
          </a:lnRef>
          <a:fillRef idx="2">
            <a:schemeClr val="accent2"/>
          </a:fillRef>
          <a:effectRef idx="1">
            <a:schemeClr val="accent2"/>
          </a:effectRef>
          <a:fontRef idx="minor">
            <a:schemeClr val="dk1"/>
          </a:fontRef>
        </p:style>
        <p:txBody>
          <a:bodyPr vert="vert270" rtlCol="0" anchor="ctr"/>
          <a:lstStyle/>
          <a:p>
            <a:pPr algn="ctr"/>
            <a:r>
              <a:rPr lang="en-GB">
                <a:solidFill>
                  <a:schemeClr val="bg1"/>
                </a:solidFill>
              </a:rPr>
              <a:t>Example Issues </a:t>
            </a:r>
          </a:p>
        </p:txBody>
      </p:sp>
      <p:pic>
        <p:nvPicPr>
          <p:cNvPr id="9" name="Picture 8">
            <a:extLst>
              <a:ext uri="{FF2B5EF4-FFF2-40B4-BE49-F238E27FC236}">
                <a16:creationId xmlns:a16="http://schemas.microsoft.com/office/drawing/2014/main" id="{5E1092DC-C36B-4C12-B311-3FF8CB4C9A1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10914" y="3026664"/>
            <a:ext cx="3657917" cy="3466210"/>
          </a:xfrm>
          <a:prstGeom prst="rect">
            <a:avLst/>
          </a:prstGeom>
        </p:spPr>
      </p:pic>
      <p:sp>
        <p:nvSpPr>
          <p:cNvPr id="8" name="Hexagon 7">
            <a:extLst>
              <a:ext uri="{FF2B5EF4-FFF2-40B4-BE49-F238E27FC236}">
                <a16:creationId xmlns:a16="http://schemas.microsoft.com/office/drawing/2014/main" id="{423479D7-1DB9-4C03-A0A9-795CBC209E29}"/>
              </a:ext>
            </a:extLst>
          </p:cNvPr>
          <p:cNvSpPr/>
          <p:nvPr/>
        </p:nvSpPr>
        <p:spPr>
          <a:xfrm>
            <a:off x="7033846" y="506067"/>
            <a:ext cx="1112627" cy="959161"/>
          </a:xfrm>
          <a:prstGeom prst="hexagon">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0" dirty="0"/>
              <a:t>4</a:t>
            </a:r>
          </a:p>
        </p:txBody>
      </p:sp>
    </p:spTree>
    <p:extLst>
      <p:ext uri="{BB962C8B-B14F-4D97-AF65-F5344CB8AC3E}">
        <p14:creationId xmlns:p14="http://schemas.microsoft.com/office/powerpoint/2010/main" val="3062421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8F487-B854-462A-8052-A3C44CBACEAD}"/>
              </a:ext>
            </a:extLst>
          </p:cNvPr>
          <p:cNvSpPr>
            <a:spLocks noGrp="1"/>
          </p:cNvSpPr>
          <p:nvPr>
            <p:ph type="title"/>
          </p:nvPr>
        </p:nvSpPr>
        <p:spPr/>
        <p:txBody>
          <a:bodyPr/>
          <a:lstStyle/>
          <a:p>
            <a:r>
              <a:rPr lang="en-GB" dirty="0"/>
              <a:t>Service Assurance Principle</a:t>
            </a:r>
          </a:p>
        </p:txBody>
      </p:sp>
      <p:sp>
        <p:nvSpPr>
          <p:cNvPr id="3" name="Content Placeholder 2">
            <a:extLst>
              <a:ext uri="{FF2B5EF4-FFF2-40B4-BE49-F238E27FC236}">
                <a16:creationId xmlns:a16="http://schemas.microsoft.com/office/drawing/2014/main" id="{CEA7B396-25B1-4089-BACA-7C249EF59B61}"/>
              </a:ext>
            </a:extLst>
          </p:cNvPr>
          <p:cNvSpPr>
            <a:spLocks noGrp="1"/>
          </p:cNvSpPr>
          <p:nvPr>
            <p:ph idx="1"/>
          </p:nvPr>
        </p:nvSpPr>
        <p:spPr>
          <a:xfrm>
            <a:off x="628650" y="1825625"/>
            <a:ext cx="7886700" cy="688975"/>
          </a:xfrm>
          <a:solidFill>
            <a:schemeClr val="accent6">
              <a:lumMod val="20000"/>
              <a:lumOff val="80000"/>
            </a:schemeClr>
          </a:solidFill>
        </p:spPr>
        <p:txBody>
          <a:bodyPr vert="horz" lIns="91440" tIns="45720" rIns="91440" bIns="45720" rtlCol="0">
            <a:normAutofit/>
          </a:bodyPr>
          <a:lstStyle/>
          <a:p>
            <a:pPr marL="0" indent="0" algn="ctr">
              <a:buNone/>
            </a:pPr>
            <a:r>
              <a:rPr lang="en-GB" sz="2000" dirty="0">
                <a:solidFill>
                  <a:schemeClr val="accent6">
                    <a:lumMod val="75000"/>
                  </a:schemeClr>
                </a:solidFill>
              </a:rPr>
              <a:t>The confidence established in addressing these principles shall be commensurate with the level of risk posed by the SBS</a:t>
            </a:r>
          </a:p>
          <a:p>
            <a:pPr marL="0" indent="0" algn="ctr">
              <a:buNone/>
            </a:pPr>
            <a:endParaRPr lang="en-GB" sz="2000" dirty="0">
              <a:solidFill>
                <a:schemeClr val="accent6">
                  <a:lumMod val="75000"/>
                </a:schemeClr>
              </a:solidFill>
            </a:endParaRPr>
          </a:p>
        </p:txBody>
      </p:sp>
      <p:sp>
        <p:nvSpPr>
          <p:cNvPr id="4" name="Rectangle 3">
            <a:extLst>
              <a:ext uri="{FF2B5EF4-FFF2-40B4-BE49-F238E27FC236}">
                <a16:creationId xmlns:a16="http://schemas.microsoft.com/office/drawing/2014/main" id="{EF0AABD8-4CE7-418A-B7E3-764B0A7FA236}"/>
              </a:ext>
            </a:extLst>
          </p:cNvPr>
          <p:cNvSpPr/>
          <p:nvPr/>
        </p:nvSpPr>
        <p:spPr>
          <a:xfrm>
            <a:off x="749808" y="3026664"/>
            <a:ext cx="3383280" cy="34662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lphaLcPeriod"/>
            </a:pPr>
            <a:r>
              <a:rPr lang="en-GB" sz="1600" dirty="0"/>
              <a:t>Service Assurance Levels (SALs) SHALL be established based on the level of risk that the service poses</a:t>
            </a:r>
          </a:p>
          <a:p>
            <a:pPr marL="342900" indent="-342900">
              <a:buFont typeface="+mj-lt"/>
              <a:buAutoNum type="alphaLcPeriod"/>
            </a:pPr>
            <a:r>
              <a:rPr lang="en-GB" sz="1600" dirty="0"/>
              <a:t>SALs SHALL support system assurance activities</a:t>
            </a:r>
          </a:p>
          <a:p>
            <a:pPr marL="342900" indent="-342900">
              <a:buFont typeface="+mj-lt"/>
              <a:buAutoNum type="alphaLcPeriod"/>
            </a:pPr>
            <a:r>
              <a:rPr lang="en-GB" sz="1600" dirty="0"/>
              <a:t>Methods, analyses and tools used to provide service assurance SHALL be defined and implemented according to the SAL</a:t>
            </a:r>
          </a:p>
          <a:p>
            <a:pPr marL="342900" indent="-342900">
              <a:buFont typeface="+mj-lt"/>
              <a:buAutoNum type="alphaLcPeriod"/>
            </a:pPr>
            <a:r>
              <a:rPr lang="en-GB" sz="1600" dirty="0"/>
              <a:t>Service assurance artefacts SHALL be produced according to the SAL</a:t>
            </a:r>
          </a:p>
        </p:txBody>
      </p:sp>
      <p:sp>
        <p:nvSpPr>
          <p:cNvPr id="5" name="Rectangle: Rounded Corners 4">
            <a:extLst>
              <a:ext uri="{FF2B5EF4-FFF2-40B4-BE49-F238E27FC236}">
                <a16:creationId xmlns:a16="http://schemas.microsoft.com/office/drawing/2014/main" id="{1B2CBDC3-D1EA-4B9D-949B-142C474675A6}"/>
              </a:ext>
            </a:extLst>
          </p:cNvPr>
          <p:cNvSpPr/>
          <p:nvPr/>
        </p:nvSpPr>
        <p:spPr>
          <a:xfrm>
            <a:off x="5038344" y="3026664"/>
            <a:ext cx="3477006" cy="3466210"/>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marL="285750" indent="-285750">
              <a:buFont typeface="Arial" panose="020B0604020202020204" pitchFamily="34" charset="0"/>
              <a:buChar char="•"/>
            </a:pPr>
            <a:r>
              <a:rPr lang="en-GB" sz="1600" dirty="0"/>
              <a:t>Frequent changes may degrade or undermine confidence over time</a:t>
            </a:r>
          </a:p>
          <a:p>
            <a:pPr marL="285750" indent="-285750">
              <a:buFont typeface="Arial" panose="020B0604020202020204" pitchFamily="34" charset="0"/>
              <a:buChar char="•"/>
            </a:pPr>
            <a:r>
              <a:rPr lang="en-GB" sz="1600" dirty="0"/>
              <a:t>May not be possible to assess evidence of implementation robustness</a:t>
            </a:r>
          </a:p>
          <a:p>
            <a:pPr marL="285750" indent="-285750">
              <a:buFont typeface="Arial" panose="020B0604020202020204" pitchFamily="34" charset="0"/>
              <a:buChar char="•"/>
            </a:pPr>
            <a:r>
              <a:rPr lang="en-GB" sz="1600" dirty="0"/>
              <a:t>Confidence levels for most consumers may not be sufficient for safety related SBS</a:t>
            </a:r>
          </a:p>
          <a:p>
            <a:pPr marL="285750" indent="-285750">
              <a:buFont typeface="Arial" panose="020B0604020202020204" pitchFamily="34" charset="0"/>
              <a:buChar char="•"/>
            </a:pPr>
            <a:r>
              <a:rPr lang="en-GB" sz="1600" dirty="0"/>
              <a:t>Confidence must be continuously assured through the contract period</a:t>
            </a:r>
          </a:p>
        </p:txBody>
      </p:sp>
      <p:sp>
        <p:nvSpPr>
          <p:cNvPr id="6" name="Rectangle 5">
            <a:extLst>
              <a:ext uri="{FF2B5EF4-FFF2-40B4-BE49-F238E27FC236}">
                <a16:creationId xmlns:a16="http://schemas.microsoft.com/office/drawing/2014/main" id="{C629FB67-258B-49D7-8B66-11F5C8A4E907}"/>
              </a:ext>
            </a:extLst>
          </p:cNvPr>
          <p:cNvSpPr/>
          <p:nvPr/>
        </p:nvSpPr>
        <p:spPr>
          <a:xfrm>
            <a:off x="402336" y="3026664"/>
            <a:ext cx="347472" cy="3466210"/>
          </a:xfrm>
          <a:prstGeom prst="rect">
            <a:avLst/>
          </a:prstGeom>
        </p:spPr>
        <p:style>
          <a:lnRef idx="1">
            <a:schemeClr val="accent1"/>
          </a:lnRef>
          <a:fillRef idx="2">
            <a:schemeClr val="accent1"/>
          </a:fillRef>
          <a:effectRef idx="1">
            <a:schemeClr val="accent1"/>
          </a:effectRef>
          <a:fontRef idx="minor">
            <a:schemeClr val="dk1"/>
          </a:fontRef>
        </p:style>
        <p:txBody>
          <a:bodyPr vert="vert270" rtlCol="0" anchor="ctr"/>
          <a:lstStyle/>
          <a:p>
            <a:pPr algn="ctr"/>
            <a:r>
              <a:rPr lang="en-GB">
                <a:solidFill>
                  <a:schemeClr val="bg1"/>
                </a:solidFill>
              </a:rPr>
              <a:t>Example Objectives</a:t>
            </a:r>
          </a:p>
        </p:txBody>
      </p:sp>
      <p:sp>
        <p:nvSpPr>
          <p:cNvPr id="7" name="Rectangle: Rounded Corners 6">
            <a:extLst>
              <a:ext uri="{FF2B5EF4-FFF2-40B4-BE49-F238E27FC236}">
                <a16:creationId xmlns:a16="http://schemas.microsoft.com/office/drawing/2014/main" id="{9B2408E1-C648-4827-98CF-D9764E08934F}"/>
              </a:ext>
            </a:extLst>
          </p:cNvPr>
          <p:cNvSpPr/>
          <p:nvPr/>
        </p:nvSpPr>
        <p:spPr>
          <a:xfrm>
            <a:off x="4718304" y="3337560"/>
            <a:ext cx="320040" cy="2816352"/>
          </a:xfrm>
          <a:prstGeom prst="roundRect">
            <a:avLst/>
          </a:prstGeom>
        </p:spPr>
        <p:style>
          <a:lnRef idx="1">
            <a:schemeClr val="accent2"/>
          </a:lnRef>
          <a:fillRef idx="2">
            <a:schemeClr val="accent2"/>
          </a:fillRef>
          <a:effectRef idx="1">
            <a:schemeClr val="accent2"/>
          </a:effectRef>
          <a:fontRef idx="minor">
            <a:schemeClr val="dk1"/>
          </a:fontRef>
        </p:style>
        <p:txBody>
          <a:bodyPr vert="vert270" rtlCol="0" anchor="ctr"/>
          <a:lstStyle/>
          <a:p>
            <a:pPr algn="ctr"/>
            <a:r>
              <a:rPr lang="en-GB">
                <a:solidFill>
                  <a:schemeClr val="bg1"/>
                </a:solidFill>
              </a:rPr>
              <a:t>Example Issues </a:t>
            </a:r>
          </a:p>
        </p:txBody>
      </p:sp>
      <p:sp>
        <p:nvSpPr>
          <p:cNvPr id="8" name="Hexagon 7">
            <a:extLst>
              <a:ext uri="{FF2B5EF4-FFF2-40B4-BE49-F238E27FC236}">
                <a16:creationId xmlns:a16="http://schemas.microsoft.com/office/drawing/2014/main" id="{E71CDAF0-D094-44E1-8546-6BC113535D87}"/>
              </a:ext>
            </a:extLst>
          </p:cNvPr>
          <p:cNvSpPr/>
          <p:nvPr/>
        </p:nvSpPr>
        <p:spPr>
          <a:xfrm>
            <a:off x="7033846" y="506067"/>
            <a:ext cx="1112627" cy="959161"/>
          </a:xfrm>
          <a:prstGeom prst="hexagon">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0" dirty="0"/>
              <a:t>5</a:t>
            </a:r>
          </a:p>
        </p:txBody>
      </p:sp>
    </p:spTree>
    <p:extLst>
      <p:ext uri="{BB962C8B-B14F-4D97-AF65-F5344CB8AC3E}">
        <p14:creationId xmlns:p14="http://schemas.microsoft.com/office/powerpoint/2010/main" val="26336479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5F0DF-09CA-4DD2-BE2E-B9358407BEFD}"/>
              </a:ext>
            </a:extLst>
          </p:cNvPr>
          <p:cNvSpPr>
            <a:spLocks noGrp="1"/>
          </p:cNvSpPr>
          <p:nvPr>
            <p:ph type="title"/>
          </p:nvPr>
        </p:nvSpPr>
        <p:spPr/>
        <p:txBody>
          <a:bodyPr/>
          <a:lstStyle/>
          <a:p>
            <a:r>
              <a:rPr lang="en-GB" dirty="0"/>
              <a:t>Service Assurance Principle</a:t>
            </a:r>
          </a:p>
        </p:txBody>
      </p:sp>
      <p:sp>
        <p:nvSpPr>
          <p:cNvPr id="3" name="Content Placeholder 2">
            <a:extLst>
              <a:ext uri="{FF2B5EF4-FFF2-40B4-BE49-F238E27FC236}">
                <a16:creationId xmlns:a16="http://schemas.microsoft.com/office/drawing/2014/main" id="{B57F49AB-2380-49D5-86E0-D07867439A5E}"/>
              </a:ext>
            </a:extLst>
          </p:cNvPr>
          <p:cNvSpPr>
            <a:spLocks noGrp="1"/>
          </p:cNvSpPr>
          <p:nvPr>
            <p:ph idx="1"/>
          </p:nvPr>
        </p:nvSpPr>
        <p:spPr>
          <a:xfrm>
            <a:off x="628650" y="1825625"/>
            <a:ext cx="7886700" cy="917575"/>
          </a:xfrm>
          <a:solidFill>
            <a:schemeClr val="accent6">
              <a:lumMod val="20000"/>
              <a:lumOff val="80000"/>
            </a:schemeClr>
          </a:solidFill>
        </p:spPr>
        <p:txBody>
          <a:bodyPr vert="horz" lIns="91440" tIns="45720" rIns="91440" bIns="45720" rtlCol="0">
            <a:normAutofit/>
          </a:bodyPr>
          <a:lstStyle/>
          <a:p>
            <a:pPr marL="0" indent="0" algn="ctr">
              <a:buNone/>
            </a:pPr>
            <a:r>
              <a:rPr lang="en-GB" sz="2000" dirty="0">
                <a:solidFill>
                  <a:schemeClr val="accent6">
                    <a:lumMod val="75000"/>
                  </a:schemeClr>
                </a:solidFill>
              </a:rPr>
              <a:t>These principles shall be established and maintained throughout the lifetime of the SBS through all changes, e.g. commissioning, operations, change of provider, re-purposing and end-of-life</a:t>
            </a:r>
          </a:p>
          <a:p>
            <a:pPr marL="0" indent="0" algn="ctr">
              <a:buNone/>
            </a:pPr>
            <a:endParaRPr lang="en-GB" sz="2000" dirty="0">
              <a:solidFill>
                <a:schemeClr val="accent6">
                  <a:lumMod val="75000"/>
                </a:schemeClr>
              </a:solidFill>
            </a:endParaRPr>
          </a:p>
        </p:txBody>
      </p:sp>
      <p:sp>
        <p:nvSpPr>
          <p:cNvPr id="4" name="Rectangle 3">
            <a:extLst>
              <a:ext uri="{FF2B5EF4-FFF2-40B4-BE49-F238E27FC236}">
                <a16:creationId xmlns:a16="http://schemas.microsoft.com/office/drawing/2014/main" id="{4BFE8EF5-0C3B-4C57-A8F3-E9707AC40FEB}"/>
              </a:ext>
            </a:extLst>
          </p:cNvPr>
          <p:cNvSpPr/>
          <p:nvPr/>
        </p:nvSpPr>
        <p:spPr>
          <a:xfrm>
            <a:off x="749808" y="3026664"/>
            <a:ext cx="3383280" cy="34662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lphaLcPeriod"/>
            </a:pPr>
            <a:r>
              <a:rPr lang="en-GB" sz="1600" dirty="0"/>
              <a:t>All changes to the SBS SHALL be assessed for impacts, including impacts on meeting these objectives</a:t>
            </a:r>
          </a:p>
          <a:p>
            <a:pPr marL="342900" indent="-342900">
              <a:buFont typeface="+mj-lt"/>
              <a:buAutoNum type="alphaLcPeriod"/>
            </a:pPr>
            <a:r>
              <a:rPr lang="en-GB" sz="1600" dirty="0"/>
              <a:t>Service assurance artefacts SHALL be maintained</a:t>
            </a:r>
          </a:p>
          <a:p>
            <a:pPr marL="342900" indent="-342900">
              <a:buFont typeface="+mj-lt"/>
              <a:buAutoNum type="alphaLcPeriod"/>
            </a:pPr>
            <a:r>
              <a:rPr lang="en-GB" sz="1600" dirty="0"/>
              <a:t>All uses of the SBS must be monitored; if it is used for a new purpose, or the scope changes then this SHALL cause a re-evaluation of the compliance with the objectives</a:t>
            </a:r>
          </a:p>
        </p:txBody>
      </p:sp>
      <p:sp>
        <p:nvSpPr>
          <p:cNvPr id="5" name="Rectangle: Rounded Corners 4">
            <a:extLst>
              <a:ext uri="{FF2B5EF4-FFF2-40B4-BE49-F238E27FC236}">
                <a16:creationId xmlns:a16="http://schemas.microsoft.com/office/drawing/2014/main" id="{CCA23C3F-A004-48D7-8906-120CE92E15AA}"/>
              </a:ext>
            </a:extLst>
          </p:cNvPr>
          <p:cNvSpPr/>
          <p:nvPr/>
        </p:nvSpPr>
        <p:spPr>
          <a:xfrm>
            <a:off x="5038344" y="3026664"/>
            <a:ext cx="3477006" cy="3466210"/>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marL="285750" indent="-285750">
              <a:buFont typeface="Arial" panose="020B0604020202020204" pitchFamily="34" charset="0"/>
              <a:buChar char="•"/>
            </a:pPr>
            <a:r>
              <a:rPr lang="en-GB" sz="1600" dirty="0"/>
              <a:t>Service contracts must include per-</a:t>
            </a:r>
            <a:r>
              <a:rPr lang="en-GB" sz="1600" dirty="0" err="1"/>
              <a:t>formance</a:t>
            </a:r>
            <a:r>
              <a:rPr lang="en-GB" sz="1600" dirty="0"/>
              <a:t> management to ensure key performance is monitored and issues rectified or services terminated</a:t>
            </a:r>
          </a:p>
          <a:p>
            <a:pPr marL="285750" indent="-285750">
              <a:buFont typeface="Arial" panose="020B0604020202020204" pitchFamily="34" charset="0"/>
              <a:buChar char="•"/>
            </a:pPr>
            <a:r>
              <a:rPr lang="en-GB" sz="1600" dirty="0"/>
              <a:t>SLA changes must be agreed by both parties</a:t>
            </a:r>
          </a:p>
          <a:p>
            <a:pPr marL="285750" indent="-285750">
              <a:buFont typeface="Arial" panose="020B0604020202020204" pitchFamily="34" charset="0"/>
              <a:buChar char="•"/>
            </a:pPr>
            <a:r>
              <a:rPr lang="en-GB" sz="1600" dirty="0"/>
              <a:t>Dynamic evidence to be continuously or routinely monitored to ensure the service is effective	</a:t>
            </a:r>
          </a:p>
        </p:txBody>
      </p:sp>
      <p:sp>
        <p:nvSpPr>
          <p:cNvPr id="6" name="Rectangle 5">
            <a:extLst>
              <a:ext uri="{FF2B5EF4-FFF2-40B4-BE49-F238E27FC236}">
                <a16:creationId xmlns:a16="http://schemas.microsoft.com/office/drawing/2014/main" id="{41CDF5C4-AB1F-4A7F-81E1-1067E8232EB0}"/>
              </a:ext>
            </a:extLst>
          </p:cNvPr>
          <p:cNvSpPr/>
          <p:nvPr/>
        </p:nvSpPr>
        <p:spPr>
          <a:xfrm>
            <a:off x="402336" y="3026664"/>
            <a:ext cx="347472" cy="3466210"/>
          </a:xfrm>
          <a:prstGeom prst="rect">
            <a:avLst/>
          </a:prstGeom>
        </p:spPr>
        <p:style>
          <a:lnRef idx="1">
            <a:schemeClr val="accent1"/>
          </a:lnRef>
          <a:fillRef idx="2">
            <a:schemeClr val="accent1"/>
          </a:fillRef>
          <a:effectRef idx="1">
            <a:schemeClr val="accent1"/>
          </a:effectRef>
          <a:fontRef idx="minor">
            <a:schemeClr val="dk1"/>
          </a:fontRef>
        </p:style>
        <p:txBody>
          <a:bodyPr vert="vert270" rtlCol="0" anchor="ctr"/>
          <a:lstStyle/>
          <a:p>
            <a:pPr algn="ctr"/>
            <a:r>
              <a:rPr lang="en-GB">
                <a:solidFill>
                  <a:schemeClr val="bg1"/>
                </a:solidFill>
              </a:rPr>
              <a:t>Example Objectives</a:t>
            </a:r>
          </a:p>
        </p:txBody>
      </p:sp>
      <p:sp>
        <p:nvSpPr>
          <p:cNvPr id="7" name="Rectangle: Rounded Corners 6">
            <a:extLst>
              <a:ext uri="{FF2B5EF4-FFF2-40B4-BE49-F238E27FC236}">
                <a16:creationId xmlns:a16="http://schemas.microsoft.com/office/drawing/2014/main" id="{D4449521-4EBC-4C06-8EE3-B28CE394F333}"/>
              </a:ext>
            </a:extLst>
          </p:cNvPr>
          <p:cNvSpPr/>
          <p:nvPr/>
        </p:nvSpPr>
        <p:spPr>
          <a:xfrm>
            <a:off x="4718304" y="3337560"/>
            <a:ext cx="320040" cy="2816352"/>
          </a:xfrm>
          <a:prstGeom prst="roundRect">
            <a:avLst/>
          </a:prstGeom>
        </p:spPr>
        <p:style>
          <a:lnRef idx="1">
            <a:schemeClr val="accent2"/>
          </a:lnRef>
          <a:fillRef idx="2">
            <a:schemeClr val="accent2"/>
          </a:fillRef>
          <a:effectRef idx="1">
            <a:schemeClr val="accent2"/>
          </a:effectRef>
          <a:fontRef idx="minor">
            <a:schemeClr val="dk1"/>
          </a:fontRef>
        </p:style>
        <p:txBody>
          <a:bodyPr vert="vert270" rtlCol="0" anchor="ctr"/>
          <a:lstStyle/>
          <a:p>
            <a:pPr algn="ctr"/>
            <a:r>
              <a:rPr lang="en-GB">
                <a:solidFill>
                  <a:schemeClr val="bg1"/>
                </a:solidFill>
              </a:rPr>
              <a:t>Example Issues </a:t>
            </a:r>
          </a:p>
        </p:txBody>
      </p:sp>
      <p:sp>
        <p:nvSpPr>
          <p:cNvPr id="8" name="Hexagon 7">
            <a:extLst>
              <a:ext uri="{FF2B5EF4-FFF2-40B4-BE49-F238E27FC236}">
                <a16:creationId xmlns:a16="http://schemas.microsoft.com/office/drawing/2014/main" id="{0EFDEA4B-FD9F-443F-B3BD-95C6E11944D6}"/>
              </a:ext>
            </a:extLst>
          </p:cNvPr>
          <p:cNvSpPr/>
          <p:nvPr/>
        </p:nvSpPr>
        <p:spPr>
          <a:xfrm>
            <a:off x="7033846" y="506067"/>
            <a:ext cx="1112627" cy="959161"/>
          </a:xfrm>
          <a:prstGeom prst="hexagon">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0" dirty="0"/>
              <a:t>6</a:t>
            </a:r>
          </a:p>
        </p:txBody>
      </p:sp>
    </p:spTree>
    <p:extLst>
      <p:ext uri="{BB962C8B-B14F-4D97-AF65-F5344CB8AC3E}">
        <p14:creationId xmlns:p14="http://schemas.microsoft.com/office/powerpoint/2010/main" val="32011032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FA67CD3-AB4E-4A7A-BEB8-53C445D8C44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60045"/>
            <a:ext cx="4694659" cy="573405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 name="Picture 11">
            <a:extLst>
              <a:ext uri="{FF2B5EF4-FFF2-40B4-BE49-F238E27FC236}">
                <a16:creationId xmlns:a16="http://schemas.microsoft.com/office/drawing/2014/main" id="{07CF545F-9C2E-4446-97CD-AD92990C2B68}"/>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cstate="print">
            <a:extLst>
              <a:ext uri="{28A0092B-C50C-407E-A947-70E740481C1C}">
                <a14:useLocalDpi xmlns:a14="http://schemas.microsoft.com/office/drawing/2010/main"/>
              </a:ext>
            </a:extLst>
          </a:blip>
          <a:srcRect r="10299"/>
          <a:stretch/>
        </p:blipFill>
        <p:spPr>
          <a:xfrm>
            <a:off x="-1" y="857250"/>
            <a:ext cx="9144001" cy="5734050"/>
          </a:xfrm>
          <a:prstGeom prst="rect">
            <a:avLst/>
          </a:prstGeom>
        </p:spPr>
      </p:pic>
      <p:sp>
        <p:nvSpPr>
          <p:cNvPr id="2" name="Title 1">
            <a:extLst>
              <a:ext uri="{FF2B5EF4-FFF2-40B4-BE49-F238E27FC236}">
                <a16:creationId xmlns:a16="http://schemas.microsoft.com/office/drawing/2014/main" id="{EDBD7FD1-333A-4D6A-94CA-5B323B12E75A}"/>
              </a:ext>
            </a:extLst>
          </p:cNvPr>
          <p:cNvSpPr>
            <a:spLocks noGrp="1"/>
          </p:cNvSpPr>
          <p:nvPr>
            <p:ph type="title"/>
          </p:nvPr>
        </p:nvSpPr>
        <p:spPr>
          <a:xfrm>
            <a:off x="4570579" y="431889"/>
            <a:ext cx="3988849" cy="1381125"/>
          </a:xfrm>
        </p:spPr>
        <p:txBody>
          <a:bodyPr>
            <a:normAutofit/>
          </a:bodyPr>
          <a:lstStyle/>
          <a:p>
            <a:r>
              <a:rPr lang="en-GB" dirty="0">
                <a:solidFill>
                  <a:srgbClr val="000000"/>
                </a:solidFill>
              </a:rPr>
              <a:t>Satisfaction of Objectives?</a:t>
            </a:r>
          </a:p>
        </p:txBody>
      </p:sp>
      <p:sp>
        <p:nvSpPr>
          <p:cNvPr id="14"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25" y="1468363"/>
            <a:ext cx="4180922" cy="4515805"/>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7" name="Graphic 6" descr="Checkmark">
            <a:extLst>
              <a:ext uri="{FF2B5EF4-FFF2-40B4-BE49-F238E27FC236}">
                <a16:creationId xmlns:a16="http://schemas.microsoft.com/office/drawing/2014/main" id="{71074815-51C2-4E0B-8C16-B74C759A45CC}"/>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339490" y="2079067"/>
            <a:ext cx="3026740" cy="3026740"/>
          </a:xfrm>
          <a:prstGeom prst="rect">
            <a:avLst/>
          </a:prstGeom>
        </p:spPr>
      </p:pic>
      <p:sp>
        <p:nvSpPr>
          <p:cNvPr id="3" name="Content Placeholder 2">
            <a:extLst>
              <a:ext uri="{FF2B5EF4-FFF2-40B4-BE49-F238E27FC236}">
                <a16:creationId xmlns:a16="http://schemas.microsoft.com/office/drawing/2014/main" id="{EEFA4A22-682B-42BB-8DFC-FB98C7D8DE04}"/>
              </a:ext>
            </a:extLst>
          </p:cNvPr>
          <p:cNvSpPr>
            <a:spLocks noGrp="1"/>
          </p:cNvSpPr>
          <p:nvPr>
            <p:ph idx="1"/>
          </p:nvPr>
        </p:nvSpPr>
        <p:spPr>
          <a:xfrm>
            <a:off x="4570579" y="2079067"/>
            <a:ext cx="4003614" cy="4289761"/>
          </a:xfrm>
        </p:spPr>
        <p:txBody>
          <a:bodyPr anchor="ctr">
            <a:normAutofit/>
          </a:bodyPr>
          <a:lstStyle/>
          <a:p>
            <a:r>
              <a:rPr lang="en-GB" sz="1800" dirty="0">
                <a:solidFill>
                  <a:srgbClr val="000000"/>
                </a:solidFill>
              </a:rPr>
              <a:t>The principles relate to the SBS and its constituents</a:t>
            </a:r>
          </a:p>
          <a:p>
            <a:r>
              <a:rPr lang="en-GB" sz="1800" dirty="0">
                <a:solidFill>
                  <a:srgbClr val="000000"/>
                </a:solidFill>
              </a:rPr>
              <a:t>Objectives may be satisfied by either the Consumer or the Provider</a:t>
            </a:r>
          </a:p>
          <a:p>
            <a:pPr lvl="1"/>
            <a:r>
              <a:rPr lang="en-GB" sz="1600" dirty="0">
                <a:solidFill>
                  <a:srgbClr val="000000"/>
                </a:solidFill>
              </a:rPr>
              <a:t>Or be shared</a:t>
            </a:r>
          </a:p>
          <a:p>
            <a:r>
              <a:rPr lang="en-GB" sz="1800" dirty="0">
                <a:solidFill>
                  <a:srgbClr val="000000"/>
                </a:solidFill>
              </a:rPr>
              <a:t>Providers may not be willing or able to contribute to or justify satisfaction</a:t>
            </a:r>
          </a:p>
          <a:p>
            <a:r>
              <a:rPr lang="en-GB" sz="1800" dirty="0">
                <a:solidFill>
                  <a:srgbClr val="000000"/>
                </a:solidFill>
              </a:rPr>
              <a:t>Evidence of satisfaction may be difficult or impossible to obtain</a:t>
            </a:r>
          </a:p>
          <a:p>
            <a:r>
              <a:rPr lang="en-GB" sz="1800" dirty="0">
                <a:solidFill>
                  <a:srgbClr val="000000"/>
                </a:solidFill>
              </a:rPr>
              <a:t>Assurance of competency for critical roles</a:t>
            </a:r>
          </a:p>
          <a:p>
            <a:r>
              <a:rPr lang="en-GB" sz="1800" dirty="0">
                <a:solidFill>
                  <a:schemeClr val="accent2"/>
                </a:solidFill>
              </a:rPr>
              <a:t>BUT claims, evidence and arguments needed to show satisfaction of the Service Assurance Principles </a:t>
            </a:r>
          </a:p>
          <a:p>
            <a:endParaRPr lang="en-GB" sz="1800" dirty="0">
              <a:solidFill>
                <a:srgbClr val="000000"/>
              </a:solidFill>
            </a:endParaRPr>
          </a:p>
        </p:txBody>
      </p:sp>
    </p:spTree>
    <p:extLst>
      <p:ext uri="{BB962C8B-B14F-4D97-AF65-F5344CB8AC3E}">
        <p14:creationId xmlns:p14="http://schemas.microsoft.com/office/powerpoint/2010/main" val="12697058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C5E6CFF1-2F42-4E10-9A97-F116F46F53F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B9F87794-F5A8-483A-A78F-8E2FE1FC762B}"/>
              </a:ext>
            </a:extLst>
          </p:cNvPr>
          <p:cNvPicPr>
            <a:picLocks noChangeAspect="1"/>
          </p:cNvPicPr>
          <p:nvPr/>
        </p:nvPicPr>
        <p:blipFill rotWithShape="1">
          <a:blip r:embed="rId3">
            <a:alphaModFix amt="35000"/>
            <a:extLst>
              <a:ext uri="{28A0092B-C50C-407E-A947-70E740481C1C}">
                <a14:useLocalDpi xmlns:a14="http://schemas.microsoft.com/office/drawing/2010/main"/>
              </a:ext>
            </a:extLst>
          </a:blip>
          <a:srcRect/>
          <a:stretch/>
        </p:blipFill>
        <p:spPr>
          <a:xfrm>
            <a:off x="20" y="10"/>
            <a:ext cx="9143980" cy="6857990"/>
          </a:xfrm>
          <a:prstGeom prst="rect">
            <a:avLst/>
          </a:prstGeom>
        </p:spPr>
      </p:pic>
      <p:sp>
        <p:nvSpPr>
          <p:cNvPr id="2" name="Title 1">
            <a:extLst>
              <a:ext uri="{FF2B5EF4-FFF2-40B4-BE49-F238E27FC236}">
                <a16:creationId xmlns:a16="http://schemas.microsoft.com/office/drawing/2014/main" id="{6362B682-F682-4248-917A-860B84DF77B9}"/>
              </a:ext>
            </a:extLst>
          </p:cNvPr>
          <p:cNvSpPr>
            <a:spLocks noGrp="1"/>
          </p:cNvSpPr>
          <p:nvPr>
            <p:ph type="title"/>
          </p:nvPr>
        </p:nvSpPr>
        <p:spPr>
          <a:xfrm>
            <a:off x="628650" y="1065862"/>
            <a:ext cx="2484873" cy="4726276"/>
          </a:xfrm>
        </p:spPr>
        <p:txBody>
          <a:bodyPr>
            <a:normAutofit/>
          </a:bodyPr>
          <a:lstStyle/>
          <a:p>
            <a:pPr algn="r"/>
            <a:r>
              <a:rPr lang="en-GB" sz="3500" dirty="0">
                <a:solidFill>
                  <a:srgbClr val="FFFFFF"/>
                </a:solidFill>
              </a:rPr>
              <a:t>Service Assurance Wrappers</a:t>
            </a:r>
          </a:p>
        </p:txBody>
      </p:sp>
      <p:cxnSp>
        <p:nvCxnSpPr>
          <p:cNvPr id="36" name="Straight Connector 35">
            <a:extLst>
              <a:ext uri="{FF2B5EF4-FFF2-40B4-BE49-F238E27FC236}">
                <a16:creationId xmlns:a16="http://schemas.microsoft.com/office/drawing/2014/main" id="{67182200-4859-4C8D-BCBB-55B245C28BA3}"/>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029"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7246208-60C0-449A-9C9A-C53B041AC972}"/>
              </a:ext>
            </a:extLst>
          </p:cNvPr>
          <p:cNvSpPr>
            <a:spLocks noGrp="1"/>
          </p:cNvSpPr>
          <p:nvPr>
            <p:ph idx="1"/>
          </p:nvPr>
        </p:nvSpPr>
        <p:spPr>
          <a:xfrm>
            <a:off x="3866533" y="658624"/>
            <a:ext cx="4714755" cy="5652654"/>
          </a:xfrm>
        </p:spPr>
        <p:txBody>
          <a:bodyPr anchor="ctr">
            <a:normAutofit/>
          </a:bodyPr>
          <a:lstStyle/>
          <a:p>
            <a:r>
              <a:rPr lang="en-GB" sz="2000" dirty="0">
                <a:solidFill>
                  <a:srgbClr val="FFFFFF"/>
                </a:solidFill>
              </a:rPr>
              <a:t>Assurance is needed at the point of the service’s integration into the overall architecture</a:t>
            </a:r>
          </a:p>
          <a:p>
            <a:r>
              <a:rPr lang="en-GB" sz="2000" dirty="0">
                <a:solidFill>
                  <a:srgbClr val="FFFFFF"/>
                </a:solidFill>
              </a:rPr>
              <a:t>The </a:t>
            </a:r>
            <a:r>
              <a:rPr lang="en-GB" sz="2000" dirty="0">
                <a:solidFill>
                  <a:schemeClr val="accent2"/>
                </a:solidFill>
              </a:rPr>
              <a:t>Service Assurance Wrapper </a:t>
            </a:r>
            <a:r>
              <a:rPr lang="en-GB" sz="2000" dirty="0">
                <a:solidFill>
                  <a:srgbClr val="FFFFFF"/>
                </a:solidFill>
              </a:rPr>
              <a:t>is the specific assurance that enables the service to be safely used by the consuming service</a:t>
            </a:r>
          </a:p>
          <a:p>
            <a:r>
              <a:rPr lang="en-GB" sz="2000" dirty="0">
                <a:solidFill>
                  <a:srgbClr val="FFFFFF"/>
                </a:solidFill>
              </a:rPr>
              <a:t>The scope and complexity of the wrapper depends on e.g.</a:t>
            </a:r>
          </a:p>
          <a:p>
            <a:pPr lvl="1"/>
            <a:r>
              <a:rPr lang="en-GB" sz="2000" dirty="0">
                <a:solidFill>
                  <a:srgbClr val="FFFFFF"/>
                </a:solidFill>
              </a:rPr>
              <a:t>Criticality of the service</a:t>
            </a:r>
          </a:p>
          <a:p>
            <a:pPr lvl="1"/>
            <a:r>
              <a:rPr lang="en-GB" sz="2000" dirty="0">
                <a:solidFill>
                  <a:srgbClr val="FFFFFF"/>
                </a:solidFill>
              </a:rPr>
              <a:t>Service providers’ willingness to provide any or all of the required assurance evidence</a:t>
            </a:r>
          </a:p>
          <a:p>
            <a:pPr lvl="1"/>
            <a:r>
              <a:rPr lang="en-GB" sz="2000" dirty="0">
                <a:solidFill>
                  <a:srgbClr val="FFFFFF"/>
                </a:solidFill>
              </a:rPr>
              <a:t>Change to the service implementation over its lifetime</a:t>
            </a:r>
          </a:p>
        </p:txBody>
      </p:sp>
    </p:spTree>
    <p:extLst>
      <p:ext uri="{BB962C8B-B14F-4D97-AF65-F5344CB8AC3E}">
        <p14:creationId xmlns:p14="http://schemas.microsoft.com/office/powerpoint/2010/main" val="3384380844"/>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E8B6C-29B8-4035-ABBF-3588091D85F7}"/>
              </a:ext>
            </a:extLst>
          </p:cNvPr>
          <p:cNvSpPr>
            <a:spLocks noGrp="1"/>
          </p:cNvSpPr>
          <p:nvPr>
            <p:ph type="title"/>
          </p:nvPr>
        </p:nvSpPr>
        <p:spPr>
          <a:xfrm>
            <a:off x="254514" y="423059"/>
            <a:ext cx="3111246" cy="1792858"/>
          </a:xfrm>
        </p:spPr>
        <p:txBody>
          <a:bodyPr>
            <a:normAutofit fontScale="90000"/>
          </a:bodyPr>
          <a:lstStyle/>
          <a:p>
            <a:r>
              <a:rPr lang="en-US" dirty="0">
                <a:solidFill>
                  <a:schemeClr val="accent1">
                    <a:lumMod val="60000"/>
                    <a:lumOff val="40000"/>
                  </a:schemeClr>
                </a:solidFill>
              </a:rPr>
              <a:t>Assurance Wrappers in Context</a:t>
            </a:r>
          </a:p>
        </p:txBody>
      </p:sp>
      <p:pic>
        <p:nvPicPr>
          <p:cNvPr id="3" name="Picture 2">
            <a:extLst>
              <a:ext uri="{FF2B5EF4-FFF2-40B4-BE49-F238E27FC236}">
                <a16:creationId xmlns:a16="http://schemas.microsoft.com/office/drawing/2014/main" id="{94568347-FFB1-44F5-82CE-8FB071279771}"/>
              </a:ext>
            </a:extLst>
          </p:cNvPr>
          <p:cNvPicPr>
            <a:picLocks noChangeAspect="1"/>
          </p:cNvPicPr>
          <p:nvPr/>
        </p:nvPicPr>
        <p:blipFill>
          <a:blip r:embed="rId3"/>
          <a:stretch>
            <a:fillRect/>
          </a:stretch>
        </p:blipFill>
        <p:spPr>
          <a:xfrm>
            <a:off x="1125415" y="514222"/>
            <a:ext cx="7558187" cy="6227864"/>
          </a:xfrm>
          <a:prstGeom prst="rect">
            <a:avLst/>
          </a:prstGeom>
        </p:spPr>
      </p:pic>
    </p:spTree>
    <p:extLst>
      <p:ext uri="{BB962C8B-B14F-4D97-AF65-F5344CB8AC3E}">
        <p14:creationId xmlns:p14="http://schemas.microsoft.com/office/powerpoint/2010/main" val="42414493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63F1C-DD49-49D7-9C05-032970570A6D}"/>
              </a:ext>
            </a:extLst>
          </p:cNvPr>
          <p:cNvSpPr>
            <a:spLocks noGrp="1"/>
          </p:cNvSpPr>
          <p:nvPr>
            <p:ph type="title"/>
          </p:nvPr>
        </p:nvSpPr>
        <p:spPr>
          <a:xfrm>
            <a:off x="628650" y="393192"/>
            <a:ext cx="7886700" cy="767145"/>
          </a:xfrm>
        </p:spPr>
        <p:txBody>
          <a:bodyPr/>
          <a:lstStyle/>
          <a:p>
            <a:r>
              <a:rPr lang="en-GB"/>
              <a:t>Wrapper Classes</a:t>
            </a:r>
          </a:p>
        </p:txBody>
      </p:sp>
      <p:graphicFrame>
        <p:nvGraphicFramePr>
          <p:cNvPr id="4" name="Table 3">
            <a:extLst>
              <a:ext uri="{FF2B5EF4-FFF2-40B4-BE49-F238E27FC236}">
                <a16:creationId xmlns:a16="http://schemas.microsoft.com/office/drawing/2014/main" id="{BAC7488E-09B4-40CE-B733-35FA956D5144}"/>
              </a:ext>
            </a:extLst>
          </p:cNvPr>
          <p:cNvGraphicFramePr>
            <a:graphicFrameLocks noGrp="1"/>
          </p:cNvGraphicFramePr>
          <p:nvPr>
            <p:extLst>
              <p:ext uri="{D42A27DB-BD31-4B8C-83A1-F6EECF244321}">
                <p14:modId xmlns:p14="http://schemas.microsoft.com/office/powerpoint/2010/main" val="1094951431"/>
              </p:ext>
            </p:extLst>
          </p:nvPr>
        </p:nvGraphicFramePr>
        <p:xfrm>
          <a:off x="420624" y="1276985"/>
          <a:ext cx="8394192" cy="5424307"/>
        </p:xfrm>
        <a:graphic>
          <a:graphicData uri="http://schemas.openxmlformats.org/drawingml/2006/table">
            <a:tbl>
              <a:tblPr firstRow="1" firstCol="1" bandRow="1">
                <a:tableStyleId>{5C22544A-7EE6-4342-B048-85BDC9FD1C3A}</a:tableStyleId>
              </a:tblPr>
              <a:tblGrid>
                <a:gridCol w="1382598">
                  <a:extLst>
                    <a:ext uri="{9D8B030D-6E8A-4147-A177-3AD203B41FA5}">
                      <a16:colId xmlns:a16="http://schemas.microsoft.com/office/drawing/2014/main" val="4152288624"/>
                    </a:ext>
                  </a:extLst>
                </a:gridCol>
                <a:gridCol w="473186">
                  <a:extLst>
                    <a:ext uri="{9D8B030D-6E8A-4147-A177-3AD203B41FA5}">
                      <a16:colId xmlns:a16="http://schemas.microsoft.com/office/drawing/2014/main" val="58420542"/>
                    </a:ext>
                  </a:extLst>
                </a:gridCol>
                <a:gridCol w="2359536">
                  <a:extLst>
                    <a:ext uri="{9D8B030D-6E8A-4147-A177-3AD203B41FA5}">
                      <a16:colId xmlns:a16="http://schemas.microsoft.com/office/drawing/2014/main" val="1062112389"/>
                    </a:ext>
                  </a:extLst>
                </a:gridCol>
                <a:gridCol w="4178872">
                  <a:extLst>
                    <a:ext uri="{9D8B030D-6E8A-4147-A177-3AD203B41FA5}">
                      <a16:colId xmlns:a16="http://schemas.microsoft.com/office/drawing/2014/main" val="912396348"/>
                    </a:ext>
                  </a:extLst>
                </a:gridCol>
              </a:tblGrid>
              <a:tr h="414655">
                <a:tc>
                  <a:txBody>
                    <a:bodyPr/>
                    <a:lstStyle/>
                    <a:p>
                      <a:pPr>
                        <a:spcAft>
                          <a:spcPts val="0"/>
                        </a:spcAft>
                      </a:pPr>
                      <a:r>
                        <a:rPr lang="en-US" sz="1200" dirty="0">
                          <a:effectLst/>
                        </a:rPr>
                        <a:t>Class</a:t>
                      </a:r>
                      <a:endParaRPr lang="en-GB" sz="160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6127" marR="46127" marT="0" marB="0" anchor="ctr"/>
                </a:tc>
                <a:tc>
                  <a:txBody>
                    <a:bodyPr/>
                    <a:lstStyle/>
                    <a:p>
                      <a:pPr>
                        <a:spcAft>
                          <a:spcPts val="0"/>
                        </a:spcAft>
                      </a:pPr>
                      <a:r>
                        <a:rPr lang="en-US" sz="1200">
                          <a:effectLst/>
                        </a:rPr>
                        <a:t>Case</a:t>
                      </a:r>
                      <a:endParaRPr lang="en-GB" sz="160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6127" marR="46127" marT="0" marB="0" anchor="ctr"/>
                </a:tc>
                <a:tc>
                  <a:txBody>
                    <a:bodyPr/>
                    <a:lstStyle/>
                    <a:p>
                      <a:pPr>
                        <a:spcAft>
                          <a:spcPts val="0"/>
                        </a:spcAft>
                      </a:pPr>
                      <a:r>
                        <a:rPr lang="en-US" sz="1200">
                          <a:effectLst/>
                        </a:rPr>
                        <a:t>Consumer  Perspective</a:t>
                      </a:r>
                      <a:endParaRPr lang="en-GB" sz="160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6127" marR="46127" marT="0" marB="0" anchor="ctr"/>
                </a:tc>
                <a:tc>
                  <a:txBody>
                    <a:bodyPr/>
                    <a:lstStyle/>
                    <a:p>
                      <a:pPr>
                        <a:spcAft>
                          <a:spcPts val="0"/>
                        </a:spcAft>
                      </a:pPr>
                      <a:r>
                        <a:rPr lang="en-US" sz="1200" dirty="0">
                          <a:effectLst/>
                        </a:rPr>
                        <a:t>Example Key Aspects for Wrapper to Demonstrate</a:t>
                      </a:r>
                      <a:endParaRPr lang="en-GB" sz="160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6127" marR="46127" marT="0" marB="0" anchor="ctr"/>
                </a:tc>
                <a:extLst>
                  <a:ext uri="{0D108BD9-81ED-4DB2-BD59-A6C34878D82A}">
                    <a16:rowId xmlns:a16="http://schemas.microsoft.com/office/drawing/2014/main" val="2111620351"/>
                  </a:ext>
                </a:extLst>
              </a:tr>
              <a:tr h="1275364">
                <a:tc rowSpan="2">
                  <a:txBody>
                    <a:bodyPr/>
                    <a:lstStyle/>
                    <a:p>
                      <a:pPr marL="71755" marR="71755">
                        <a:spcAft>
                          <a:spcPts val="0"/>
                        </a:spcAft>
                      </a:pPr>
                      <a:r>
                        <a:rPr lang="en-US" sz="1600" dirty="0">
                          <a:effectLst/>
                        </a:rPr>
                        <a:t>Transparent </a:t>
                      </a:r>
                      <a:endParaRPr lang="en-GB" sz="160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6127" marR="46127" marT="0" marB="0" anchor="ctr">
                    <a:solidFill>
                      <a:schemeClr val="accent6"/>
                    </a:solidFill>
                  </a:tcPr>
                </a:tc>
                <a:tc>
                  <a:txBody>
                    <a:bodyPr/>
                    <a:lstStyle/>
                    <a:p>
                      <a:pPr marL="71755" marR="71755">
                        <a:spcAft>
                          <a:spcPts val="0"/>
                        </a:spcAft>
                      </a:pPr>
                      <a:r>
                        <a:rPr lang="en-US" sz="1600" dirty="0">
                          <a:effectLst/>
                        </a:rPr>
                        <a:t>1a</a:t>
                      </a:r>
                      <a:endParaRPr lang="en-GB" sz="160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6127" marR="46127" marT="0" marB="0" anchor="ctr">
                    <a:solidFill>
                      <a:schemeClr val="accent6">
                        <a:lumMod val="40000"/>
                        <a:lumOff val="60000"/>
                      </a:schemeClr>
                    </a:solidFill>
                  </a:tcPr>
                </a:tc>
                <a:tc>
                  <a:txBody>
                    <a:bodyPr/>
                    <a:lstStyle/>
                    <a:p>
                      <a:pPr marL="71755" marR="71755">
                        <a:spcAft>
                          <a:spcPts val="0"/>
                        </a:spcAft>
                      </a:pPr>
                      <a:r>
                        <a:rPr lang="en-US" sz="1600" dirty="0">
                          <a:effectLst/>
                        </a:rPr>
                        <a:t>Can flow down assurance requirements to a capable, domain &amp; safety-aware supplier</a:t>
                      </a:r>
                      <a:endParaRPr lang="en-GB" sz="160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6127" marR="46127" marT="0" marB="0" anchor="ctr">
                    <a:solidFill>
                      <a:schemeClr val="accent6">
                        <a:lumMod val="40000"/>
                        <a:lumOff val="60000"/>
                      </a:schemeClr>
                    </a:solidFill>
                  </a:tcPr>
                </a:tc>
                <a:tc>
                  <a:txBody>
                    <a:bodyPr/>
                    <a:lstStyle/>
                    <a:p>
                      <a:pPr marL="171450" marR="71755" lvl="0" indent="-171450">
                        <a:lnSpc>
                          <a:spcPct val="106000"/>
                        </a:lnSpc>
                        <a:spcAft>
                          <a:spcPts val="0"/>
                        </a:spcAft>
                        <a:buFont typeface="Arial" panose="020B0604020202020204" pitchFamily="34" charset="0"/>
                        <a:buChar char="•"/>
                      </a:pPr>
                      <a:r>
                        <a:rPr lang="en-GB" sz="1400" dirty="0">
                          <a:effectLst/>
                        </a:rPr>
                        <a:t>Safe integration of the service into the SBS</a:t>
                      </a:r>
                    </a:p>
                    <a:p>
                      <a:pPr marL="171450" marR="71755" lvl="0" indent="-171450">
                        <a:lnSpc>
                          <a:spcPct val="106000"/>
                        </a:lnSpc>
                        <a:spcAft>
                          <a:spcPts val="0"/>
                        </a:spcAft>
                        <a:buFont typeface="Arial" panose="020B0604020202020204" pitchFamily="34" charset="0"/>
                        <a:buChar char="•"/>
                      </a:pPr>
                      <a:r>
                        <a:rPr lang="en-GB" sz="1400" dirty="0">
                          <a:effectLst/>
                        </a:rPr>
                        <a:t>Adequate review of assurance deliverables</a:t>
                      </a:r>
                    </a:p>
                    <a:p>
                      <a:pPr marL="171450" marR="71755" lvl="0" indent="-171450">
                        <a:lnSpc>
                          <a:spcPct val="106000"/>
                        </a:lnSpc>
                        <a:spcAft>
                          <a:spcPts val="0"/>
                        </a:spcAft>
                        <a:buFont typeface="Arial" panose="020B0604020202020204" pitchFamily="34" charset="0"/>
                        <a:buChar char="•"/>
                      </a:pPr>
                      <a:r>
                        <a:rPr lang="en-GB" sz="1400" dirty="0">
                          <a:effectLst/>
                        </a:rPr>
                        <a:t>Service provider compliance with consumer safety requirements, standards and legislation</a:t>
                      </a:r>
                    </a:p>
                    <a:p>
                      <a:pPr marL="171450" marR="71755" lvl="0" indent="-171450">
                        <a:lnSpc>
                          <a:spcPct val="106000"/>
                        </a:lnSpc>
                        <a:spcAft>
                          <a:spcPts val="0"/>
                        </a:spcAft>
                        <a:buFont typeface="Arial" panose="020B0604020202020204" pitchFamily="34" charset="0"/>
                        <a:buChar char="•"/>
                      </a:pPr>
                      <a:r>
                        <a:rPr lang="en-GB" sz="1400" dirty="0">
                          <a:effectLst/>
                        </a:rPr>
                        <a:t>Mechanisms to alert the consumer to service changes</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127" marR="46127" marT="0" marB="0" anchor="ctr">
                    <a:solidFill>
                      <a:schemeClr val="accent6">
                        <a:lumMod val="40000"/>
                        <a:lumOff val="60000"/>
                      </a:schemeClr>
                    </a:solidFill>
                  </a:tcPr>
                </a:tc>
                <a:extLst>
                  <a:ext uri="{0D108BD9-81ED-4DB2-BD59-A6C34878D82A}">
                    <a16:rowId xmlns:a16="http://schemas.microsoft.com/office/drawing/2014/main" val="1970771821"/>
                  </a:ext>
                </a:extLst>
              </a:tr>
              <a:tr h="1318150">
                <a:tc vMerge="1">
                  <a:txBody>
                    <a:bodyPr/>
                    <a:lstStyle/>
                    <a:p>
                      <a:endParaRPr lang="en-GB"/>
                    </a:p>
                  </a:txBody>
                  <a:tcPr/>
                </a:tc>
                <a:tc>
                  <a:txBody>
                    <a:bodyPr/>
                    <a:lstStyle/>
                    <a:p>
                      <a:pPr marL="71755" marR="71755">
                        <a:spcAft>
                          <a:spcPts val="0"/>
                        </a:spcAft>
                      </a:pPr>
                      <a:r>
                        <a:rPr lang="en-US" sz="1600" dirty="0">
                          <a:effectLst/>
                        </a:rPr>
                        <a:t>1b</a:t>
                      </a:r>
                      <a:endParaRPr lang="en-GB" sz="160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6127" marR="46127" marT="0" marB="0" anchor="ctr">
                    <a:solidFill>
                      <a:schemeClr val="accent6">
                        <a:lumMod val="20000"/>
                        <a:lumOff val="80000"/>
                      </a:schemeClr>
                    </a:solidFill>
                  </a:tcPr>
                </a:tc>
                <a:tc>
                  <a:txBody>
                    <a:bodyPr/>
                    <a:lstStyle/>
                    <a:p>
                      <a:pPr marL="71755" marR="71755">
                        <a:spcAft>
                          <a:spcPts val="0"/>
                        </a:spcAft>
                      </a:pPr>
                      <a:r>
                        <a:rPr lang="en-US" sz="1600" dirty="0">
                          <a:effectLst/>
                        </a:rPr>
                        <a:t>Can flow down assurance requirements to a safety-aware service provider, albeit may not be fully domain aware</a:t>
                      </a:r>
                      <a:endParaRPr lang="en-GB" sz="160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6127" marR="46127" marT="0" marB="0" anchor="ctr">
                    <a:solidFill>
                      <a:schemeClr val="accent6">
                        <a:lumMod val="20000"/>
                        <a:lumOff val="80000"/>
                      </a:schemeClr>
                    </a:solidFill>
                  </a:tcPr>
                </a:tc>
                <a:tc>
                  <a:txBody>
                    <a:bodyPr/>
                    <a:lstStyle/>
                    <a:p>
                      <a:pPr marL="171450" marR="71755" lvl="0" indent="-171450">
                        <a:lnSpc>
                          <a:spcPct val="106000"/>
                        </a:lnSpc>
                        <a:spcAft>
                          <a:spcPts val="0"/>
                        </a:spcAft>
                        <a:buFont typeface="Arial" panose="020B0604020202020204" pitchFamily="34" charset="0"/>
                        <a:buChar char="•"/>
                      </a:pPr>
                      <a:r>
                        <a:rPr lang="en-GB" sz="1400" dirty="0">
                          <a:effectLst/>
                        </a:rPr>
                        <a:t>As above</a:t>
                      </a:r>
                    </a:p>
                    <a:p>
                      <a:pPr marL="171450" marR="71755" lvl="0" indent="-171450">
                        <a:lnSpc>
                          <a:spcPct val="106000"/>
                        </a:lnSpc>
                        <a:spcAft>
                          <a:spcPts val="0"/>
                        </a:spcAft>
                        <a:buFont typeface="Arial" panose="020B0604020202020204" pitchFamily="34" charset="0"/>
                        <a:buChar char="•"/>
                      </a:pPr>
                      <a:r>
                        <a:rPr lang="en-GB" sz="1400" dirty="0">
                          <a:effectLst/>
                        </a:rPr>
                        <a:t>But with more robust arguments regarding clarity of requirements &amp; management of assumptions</a:t>
                      </a:r>
                    </a:p>
                  </a:txBody>
                  <a:tcPr marL="46127" marR="46127" marT="0" marB="0" anchor="ctr">
                    <a:solidFill>
                      <a:schemeClr val="accent6">
                        <a:lumMod val="20000"/>
                        <a:lumOff val="80000"/>
                      </a:schemeClr>
                    </a:solidFill>
                  </a:tcPr>
                </a:tc>
                <a:extLst>
                  <a:ext uri="{0D108BD9-81ED-4DB2-BD59-A6C34878D82A}">
                    <a16:rowId xmlns:a16="http://schemas.microsoft.com/office/drawing/2014/main" val="466481559"/>
                  </a:ext>
                </a:extLst>
              </a:tr>
              <a:tr h="1213100">
                <a:tc>
                  <a:txBody>
                    <a:bodyPr/>
                    <a:lstStyle/>
                    <a:p>
                      <a:pPr marL="71755" marR="71755">
                        <a:spcAft>
                          <a:spcPts val="0"/>
                        </a:spcAft>
                      </a:pPr>
                      <a:r>
                        <a:rPr lang="en-US" sz="1600" dirty="0">
                          <a:effectLst/>
                        </a:rPr>
                        <a:t>Translation </a:t>
                      </a:r>
                      <a:endParaRPr lang="en-GB" sz="1600" dirty="0">
                        <a:effectLst/>
                      </a:endParaRPr>
                    </a:p>
                  </a:txBody>
                  <a:tcPr marL="46127" marR="46127" marT="0" marB="0" anchor="ctr"/>
                </a:tc>
                <a:tc>
                  <a:txBody>
                    <a:bodyPr/>
                    <a:lstStyle/>
                    <a:p>
                      <a:pPr marL="71755" marR="71755">
                        <a:spcAft>
                          <a:spcPts val="0"/>
                        </a:spcAft>
                      </a:pPr>
                      <a:r>
                        <a:rPr lang="en-US" sz="1600">
                          <a:effectLst/>
                        </a:rPr>
                        <a:t>2</a:t>
                      </a:r>
                      <a:endParaRPr lang="en-GB" sz="160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6127" marR="46127" marT="0" marB="0" anchor="ctr"/>
                </a:tc>
                <a:tc>
                  <a:txBody>
                    <a:bodyPr/>
                    <a:lstStyle/>
                    <a:p>
                      <a:pPr marL="71755" marR="71755">
                        <a:spcAft>
                          <a:spcPts val="0"/>
                        </a:spcAft>
                      </a:pPr>
                      <a:r>
                        <a:rPr lang="en-US" sz="1600" dirty="0">
                          <a:effectLst/>
                        </a:rPr>
                        <a:t>Can flow down assurance requirements to the service provider, albeit the provider is not safety-aware</a:t>
                      </a:r>
                      <a:endParaRPr lang="en-GB" sz="160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6127" marR="46127" marT="0" marB="0" anchor="ctr"/>
                </a:tc>
                <a:tc>
                  <a:txBody>
                    <a:bodyPr/>
                    <a:lstStyle/>
                    <a:p>
                      <a:pPr marL="171450" marR="71755" lvl="0" indent="-171450">
                        <a:lnSpc>
                          <a:spcPct val="106000"/>
                        </a:lnSpc>
                        <a:spcAft>
                          <a:spcPts val="0"/>
                        </a:spcAft>
                        <a:buFont typeface="Arial" panose="020B0604020202020204" pitchFamily="34" charset="0"/>
                        <a:buChar char="•"/>
                      </a:pPr>
                      <a:r>
                        <a:rPr lang="en-GB" sz="1400" dirty="0">
                          <a:effectLst/>
                        </a:rPr>
                        <a:t>As above </a:t>
                      </a:r>
                    </a:p>
                    <a:p>
                      <a:pPr marL="171450" marR="71755" lvl="0" indent="-171450">
                        <a:lnSpc>
                          <a:spcPct val="106000"/>
                        </a:lnSpc>
                        <a:spcAft>
                          <a:spcPts val="0"/>
                        </a:spcAft>
                        <a:buFont typeface="Arial" panose="020B0604020202020204" pitchFamily="34" charset="0"/>
                        <a:buChar char="•"/>
                      </a:pPr>
                      <a:r>
                        <a:rPr lang="en-GB" sz="1400" dirty="0">
                          <a:effectLst/>
                        </a:rPr>
                        <a:t>Evidence provided for the service behaving as specified is sufficient in context and dependencies on it</a:t>
                      </a:r>
                    </a:p>
                    <a:p>
                      <a:pPr marL="171450" marR="71755" lvl="0" indent="-171450">
                        <a:lnSpc>
                          <a:spcPct val="106000"/>
                        </a:lnSpc>
                        <a:spcAft>
                          <a:spcPts val="0"/>
                        </a:spcAft>
                        <a:buFont typeface="Arial" panose="020B0604020202020204" pitchFamily="34" charset="0"/>
                        <a:buChar char="•"/>
                      </a:pPr>
                      <a:r>
                        <a:rPr lang="en-GB" sz="1400" dirty="0">
                          <a:effectLst/>
                        </a:rPr>
                        <a:t>More robust reporting / control mechanisms for changes to service provision</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127" marR="46127" marT="0" marB="0" anchor="ctr"/>
                </a:tc>
                <a:extLst>
                  <a:ext uri="{0D108BD9-81ED-4DB2-BD59-A6C34878D82A}">
                    <a16:rowId xmlns:a16="http://schemas.microsoft.com/office/drawing/2014/main" val="3353613405"/>
                  </a:ext>
                </a:extLst>
              </a:tr>
              <a:tr h="996434">
                <a:tc>
                  <a:txBody>
                    <a:bodyPr/>
                    <a:lstStyle/>
                    <a:p>
                      <a:pPr marL="71755" marR="71755">
                        <a:spcAft>
                          <a:spcPts val="0"/>
                        </a:spcAft>
                      </a:pPr>
                      <a:r>
                        <a:rPr lang="en-US" sz="1600" dirty="0">
                          <a:effectLst/>
                        </a:rPr>
                        <a:t>Total </a:t>
                      </a:r>
                      <a:endParaRPr lang="en-GB" sz="1600" dirty="0">
                        <a:effectLst/>
                      </a:endParaRPr>
                    </a:p>
                  </a:txBody>
                  <a:tcPr marL="46127" marR="46127" marT="0" marB="0" anchor="ctr">
                    <a:solidFill>
                      <a:schemeClr val="accent2"/>
                    </a:solidFill>
                  </a:tcPr>
                </a:tc>
                <a:tc>
                  <a:txBody>
                    <a:bodyPr/>
                    <a:lstStyle/>
                    <a:p>
                      <a:pPr marL="71755" marR="71755">
                        <a:spcAft>
                          <a:spcPts val="0"/>
                        </a:spcAft>
                      </a:pPr>
                      <a:r>
                        <a:rPr lang="en-US" sz="1600" dirty="0">
                          <a:effectLst/>
                        </a:rPr>
                        <a:t>3</a:t>
                      </a:r>
                      <a:endParaRPr lang="en-GB" sz="160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6127" marR="46127" marT="0" marB="0" anchor="ctr">
                    <a:solidFill>
                      <a:schemeClr val="accent2">
                        <a:lumMod val="20000"/>
                        <a:lumOff val="80000"/>
                      </a:schemeClr>
                    </a:solidFill>
                  </a:tcPr>
                </a:tc>
                <a:tc>
                  <a:txBody>
                    <a:bodyPr/>
                    <a:lstStyle/>
                    <a:p>
                      <a:pPr marL="71755" marR="71755">
                        <a:spcAft>
                          <a:spcPts val="0"/>
                        </a:spcAft>
                      </a:pPr>
                      <a:r>
                        <a:rPr lang="en-US" sz="1600" dirty="0">
                          <a:effectLst/>
                        </a:rPr>
                        <a:t>Requirements are not flowed down to the provider</a:t>
                      </a:r>
                      <a:endParaRPr lang="en-GB" sz="160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6127" marR="46127" marT="0" marB="0" anchor="ctr">
                    <a:solidFill>
                      <a:schemeClr val="accent2">
                        <a:lumMod val="20000"/>
                        <a:lumOff val="80000"/>
                      </a:schemeClr>
                    </a:solidFill>
                  </a:tcPr>
                </a:tc>
                <a:tc>
                  <a:txBody>
                    <a:bodyPr/>
                    <a:lstStyle/>
                    <a:p>
                      <a:pPr marL="171450" marR="71755" lvl="0" indent="-171450">
                        <a:lnSpc>
                          <a:spcPct val="106000"/>
                        </a:lnSpc>
                        <a:spcAft>
                          <a:spcPts val="0"/>
                        </a:spcAft>
                        <a:buFont typeface="Arial" panose="020B0604020202020204" pitchFamily="34" charset="0"/>
                        <a:buChar char="•"/>
                      </a:pPr>
                      <a:r>
                        <a:rPr lang="en-GB" sz="1400" dirty="0">
                          <a:effectLst/>
                        </a:rPr>
                        <a:t>Assurance Case for both the service and its use</a:t>
                      </a:r>
                    </a:p>
                    <a:p>
                      <a:pPr marL="171450" marR="71755" lvl="0" indent="-171450">
                        <a:lnSpc>
                          <a:spcPct val="106000"/>
                        </a:lnSpc>
                        <a:spcAft>
                          <a:spcPts val="0"/>
                        </a:spcAft>
                        <a:buFont typeface="Arial" panose="020B0604020202020204" pitchFamily="34" charset="0"/>
                        <a:buChar char="•"/>
                      </a:pPr>
                      <a:r>
                        <a:rPr lang="en-GB" sz="1400" dirty="0">
                          <a:effectLst/>
                        </a:rPr>
                        <a:t>Evidence of service performance from extant use</a:t>
                      </a:r>
                    </a:p>
                    <a:p>
                      <a:pPr marL="171450" marR="71755" lvl="0" indent="-171450">
                        <a:lnSpc>
                          <a:spcPct val="106000"/>
                        </a:lnSpc>
                        <a:spcAft>
                          <a:spcPts val="0"/>
                        </a:spcAft>
                        <a:buFont typeface="Arial" panose="020B0604020202020204" pitchFamily="34" charset="0"/>
                        <a:buChar char="•"/>
                      </a:pPr>
                      <a:r>
                        <a:rPr lang="en-GB" sz="1400" dirty="0">
                          <a:effectLst/>
                        </a:rPr>
                        <a:t>Robust arguments on how the consumer controls impact from changes to the service provision</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127" marR="46127" marT="0" marB="0" anchor="ctr">
                    <a:solidFill>
                      <a:schemeClr val="accent2">
                        <a:lumMod val="20000"/>
                        <a:lumOff val="80000"/>
                      </a:schemeClr>
                    </a:solidFill>
                  </a:tcPr>
                </a:tc>
                <a:extLst>
                  <a:ext uri="{0D108BD9-81ED-4DB2-BD59-A6C34878D82A}">
                    <a16:rowId xmlns:a16="http://schemas.microsoft.com/office/drawing/2014/main" val="3646953317"/>
                  </a:ext>
                </a:extLst>
              </a:tr>
            </a:tbl>
          </a:graphicData>
        </a:graphic>
      </p:graphicFrame>
    </p:spTree>
    <p:extLst>
      <p:ext uri="{BB962C8B-B14F-4D97-AF65-F5344CB8AC3E}">
        <p14:creationId xmlns:p14="http://schemas.microsoft.com/office/powerpoint/2010/main" val="4001490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15B84A-14DD-44FB-BF61-55F1960499F3}"/>
              </a:ext>
            </a:extLst>
          </p:cNvPr>
          <p:cNvSpPr>
            <a:spLocks noGrp="1"/>
          </p:cNvSpPr>
          <p:nvPr>
            <p:ph type="title"/>
          </p:nvPr>
        </p:nvSpPr>
        <p:spPr>
          <a:xfrm>
            <a:off x="600824" y="545897"/>
            <a:ext cx="3754752" cy="1325563"/>
          </a:xfrm>
        </p:spPr>
        <p:txBody>
          <a:bodyPr>
            <a:normAutofit/>
          </a:bodyPr>
          <a:lstStyle/>
          <a:p>
            <a:r>
              <a:rPr lang="en-GB" sz="3400"/>
              <a:t>Case Study – Deepwater Horizon</a:t>
            </a:r>
          </a:p>
        </p:txBody>
      </p:sp>
      <p:sp>
        <p:nvSpPr>
          <p:cNvPr id="3" name="Content Placeholder 2">
            <a:extLst>
              <a:ext uri="{FF2B5EF4-FFF2-40B4-BE49-F238E27FC236}">
                <a16:creationId xmlns:a16="http://schemas.microsoft.com/office/drawing/2014/main" id="{CAD142CF-5F73-4F94-91E0-A5E6666E070C}"/>
              </a:ext>
            </a:extLst>
          </p:cNvPr>
          <p:cNvSpPr>
            <a:spLocks noGrp="1"/>
          </p:cNvSpPr>
          <p:nvPr>
            <p:ph idx="1"/>
          </p:nvPr>
        </p:nvSpPr>
        <p:spPr>
          <a:xfrm>
            <a:off x="604157" y="2423160"/>
            <a:ext cx="3754752" cy="3822192"/>
          </a:xfrm>
        </p:spPr>
        <p:txBody>
          <a:bodyPr anchor="t">
            <a:normAutofit/>
          </a:bodyPr>
          <a:lstStyle/>
          <a:p>
            <a:r>
              <a:rPr lang="en-GB" sz="1800" dirty="0"/>
              <a:t>On the evening of 20th April 2010 a well control event allowed hydrocarbons to escape from the Macondo Well onto Transocean’s Deepwater Horizon</a:t>
            </a:r>
          </a:p>
          <a:p>
            <a:r>
              <a:rPr lang="en-GB" sz="1800" dirty="0"/>
              <a:t>This resulted in explosions and fire on the rig</a:t>
            </a:r>
          </a:p>
          <a:p>
            <a:r>
              <a:rPr lang="en-GB" sz="1800" dirty="0"/>
              <a:t>Eleven people lost their lives and seventeen others were significantly injured</a:t>
            </a:r>
          </a:p>
          <a:p>
            <a:r>
              <a:rPr lang="en-GB" sz="1800" dirty="0">
                <a:solidFill>
                  <a:schemeClr val="accent2"/>
                </a:solidFill>
              </a:rPr>
              <a:t>The SAWG examined the accident report in light of the Services Assurance Principles</a:t>
            </a:r>
          </a:p>
        </p:txBody>
      </p:sp>
      <p:sp>
        <p:nvSpPr>
          <p:cNvPr id="9" name="Freeform: Shape 8">
            <a:extLst>
              <a:ext uri="{FF2B5EF4-FFF2-40B4-BE49-F238E27FC236}">
                <a16:creationId xmlns:a16="http://schemas.microsoft.com/office/drawing/2014/main" id="{4F74D28C-3268-4E35-8EE1-D92CB4A85A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14413" y="0"/>
            <a:ext cx="4629587"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023DC46F-AD3B-4C31-A5DF-49CDE82824A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625884" y="10"/>
            <a:ext cx="4518116" cy="6857990"/>
          </a:xfrm>
          <a:custGeom>
            <a:avLst/>
            <a:gdLst>
              <a:gd name="connsiteX0" fmla="*/ 70374 w 6024154"/>
              <a:gd name="connsiteY0" fmla="*/ 0 h 6858000"/>
              <a:gd name="connsiteX1" fmla="*/ 6024154 w 6024154"/>
              <a:gd name="connsiteY1" fmla="*/ 0 h 6858000"/>
              <a:gd name="connsiteX2" fmla="*/ 6024154 w 6024154"/>
              <a:gd name="connsiteY2" fmla="*/ 6858000 h 6858000"/>
              <a:gd name="connsiteX3" fmla="*/ 3587167 w 6024154"/>
              <a:gd name="connsiteY3" fmla="*/ 6858000 h 6858000"/>
              <a:gd name="connsiteX4" fmla="*/ 3474220 w 6024154"/>
              <a:gd name="connsiteY4" fmla="*/ 6800152 h 6858000"/>
              <a:gd name="connsiteX5" fmla="*/ 0 w 6024154"/>
              <a:gd name="connsiteY5" fmla="*/ 962844 h 6858000"/>
              <a:gd name="connsiteX6" fmla="*/ 34274 w 6024154"/>
              <a:gd name="connsiteY6" fmla="*/ 28409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p:spPr>
      </p:pic>
    </p:spTree>
    <p:extLst>
      <p:ext uri="{BB962C8B-B14F-4D97-AF65-F5344CB8AC3E}">
        <p14:creationId xmlns:p14="http://schemas.microsoft.com/office/powerpoint/2010/main" val="916663511"/>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2F5E8F6-C729-4D82-AD25-BFE3269390B7}"/>
              </a:ext>
            </a:extLst>
          </p:cNvPr>
          <p:cNvPicPr>
            <a:picLocks noChangeAspect="1"/>
          </p:cNvPicPr>
          <p:nvPr/>
        </p:nvPicPr>
        <p:blipFill>
          <a:blip r:embed="rId3"/>
          <a:stretch>
            <a:fillRect/>
          </a:stretch>
        </p:blipFill>
        <p:spPr>
          <a:xfrm rot="5400000">
            <a:off x="1678535" y="-963676"/>
            <a:ext cx="5796302" cy="9116797"/>
          </a:xfrm>
          <a:prstGeom prst="rect">
            <a:avLst/>
          </a:prstGeom>
        </p:spPr>
      </p:pic>
      <p:sp>
        <p:nvSpPr>
          <p:cNvPr id="5" name="Rectangle: Rounded Corners 4">
            <a:extLst>
              <a:ext uri="{FF2B5EF4-FFF2-40B4-BE49-F238E27FC236}">
                <a16:creationId xmlns:a16="http://schemas.microsoft.com/office/drawing/2014/main" id="{04973238-E6D9-48C5-AE4F-36AECA8529C6}"/>
              </a:ext>
            </a:extLst>
          </p:cNvPr>
          <p:cNvSpPr/>
          <p:nvPr/>
        </p:nvSpPr>
        <p:spPr>
          <a:xfrm>
            <a:off x="2410692" y="2960611"/>
            <a:ext cx="4770228" cy="2864118"/>
          </a:xfrm>
          <a:prstGeom prst="roundRect">
            <a:avLst/>
          </a:prstGeom>
          <a:solidFill>
            <a:srgbClr val="ED7D31">
              <a:alpha val="8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sz="2400" dirty="0">
                <a:solidFill>
                  <a:schemeClr val="bg1">
                    <a:lumMod val="95000"/>
                  </a:schemeClr>
                </a:solidFill>
              </a:rPr>
              <a:t>8 different Service Providers</a:t>
            </a:r>
          </a:p>
          <a:p>
            <a:pPr marL="285750" indent="-285750">
              <a:buFont typeface="Arial" panose="020B0604020202020204" pitchFamily="34" charset="0"/>
              <a:buChar char="•"/>
            </a:pPr>
            <a:r>
              <a:rPr lang="en-GB" sz="2400" dirty="0">
                <a:solidFill>
                  <a:schemeClr val="bg1">
                    <a:lumMod val="95000"/>
                  </a:schemeClr>
                </a:solidFill>
              </a:rPr>
              <a:t>Evidence from the accident report implies</a:t>
            </a:r>
          </a:p>
          <a:p>
            <a:pPr marL="742950" lvl="1" indent="-285750">
              <a:buFont typeface="Arial" panose="020B0604020202020204" pitchFamily="34" charset="0"/>
              <a:buChar char="•"/>
            </a:pPr>
            <a:r>
              <a:rPr lang="en-GB" sz="2000" dirty="0">
                <a:solidFill>
                  <a:schemeClr val="bg1">
                    <a:lumMod val="95000"/>
                  </a:schemeClr>
                </a:solidFill>
              </a:rPr>
              <a:t>Objectives in relation to SAP1 met</a:t>
            </a:r>
          </a:p>
          <a:p>
            <a:pPr marL="742950" lvl="1" indent="-285750">
              <a:buFont typeface="Arial" panose="020B0604020202020204" pitchFamily="34" charset="0"/>
              <a:buChar char="•"/>
            </a:pPr>
            <a:r>
              <a:rPr lang="en-GB" sz="2000" dirty="0">
                <a:solidFill>
                  <a:schemeClr val="bg1">
                    <a:lumMod val="95000"/>
                  </a:schemeClr>
                </a:solidFill>
              </a:rPr>
              <a:t>Insufficient evidence that assurance activities were planned or evidence gathered in relation to SAP2 and 3</a:t>
            </a:r>
          </a:p>
        </p:txBody>
      </p:sp>
    </p:spTree>
    <p:extLst>
      <p:ext uri="{BB962C8B-B14F-4D97-AF65-F5344CB8AC3E}">
        <p14:creationId xmlns:p14="http://schemas.microsoft.com/office/powerpoint/2010/main" val="1720709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5" name="Picture 14" descr="A picture containing outdoor, nature&#10;&#10;Description automatically generated">
            <a:extLst>
              <a:ext uri="{FF2B5EF4-FFF2-40B4-BE49-F238E27FC236}">
                <a16:creationId xmlns:a16="http://schemas.microsoft.com/office/drawing/2014/main" id="{CF3ECA86-4074-4A52-A0BD-42CDBACADD11}"/>
              </a:ext>
            </a:extLst>
          </p:cNvPr>
          <p:cNvPicPr>
            <a:picLocks noChangeAspect="1"/>
          </p:cNvPicPr>
          <p:nvPr/>
        </p:nvPicPr>
        <p:blipFill rotWithShape="1">
          <a:blip r:embed="rId3" cstate="print">
            <a:alphaModFix amt="35000"/>
            <a:extLst>
              <a:ext uri="{28A0092B-C50C-407E-A947-70E740481C1C}">
                <a14:useLocalDpi xmlns:a14="http://schemas.microsoft.com/office/drawing/2010/main"/>
              </a:ext>
            </a:extLst>
          </a:blip>
          <a:srcRect/>
          <a:stretch/>
        </p:blipFill>
        <p:spPr>
          <a:xfrm>
            <a:off x="20" y="10"/>
            <a:ext cx="9143980" cy="6857990"/>
          </a:xfrm>
          <a:prstGeom prst="rect">
            <a:avLst/>
          </a:prstGeom>
        </p:spPr>
      </p:pic>
      <p:sp>
        <p:nvSpPr>
          <p:cNvPr id="2" name="Title 1">
            <a:extLst>
              <a:ext uri="{FF2B5EF4-FFF2-40B4-BE49-F238E27FC236}">
                <a16:creationId xmlns:a16="http://schemas.microsoft.com/office/drawing/2014/main" id="{96816F7D-31D4-4A3D-8215-DD993014DF11}"/>
              </a:ext>
            </a:extLst>
          </p:cNvPr>
          <p:cNvSpPr>
            <a:spLocks noGrp="1"/>
          </p:cNvSpPr>
          <p:nvPr>
            <p:ph type="title"/>
          </p:nvPr>
        </p:nvSpPr>
        <p:spPr>
          <a:xfrm>
            <a:off x="479577" y="690606"/>
            <a:ext cx="4300631" cy="994172"/>
          </a:xfrm>
        </p:spPr>
        <p:txBody>
          <a:bodyPr>
            <a:normAutofit/>
          </a:bodyPr>
          <a:lstStyle/>
          <a:p>
            <a:r>
              <a:rPr lang="en-GB" dirty="0"/>
              <a:t>Background</a:t>
            </a:r>
          </a:p>
        </p:txBody>
      </p:sp>
      <p:sp>
        <p:nvSpPr>
          <p:cNvPr id="3" name="Content Placeholder 2">
            <a:extLst>
              <a:ext uri="{FF2B5EF4-FFF2-40B4-BE49-F238E27FC236}">
                <a16:creationId xmlns:a16="http://schemas.microsoft.com/office/drawing/2014/main" id="{33CF3885-FE14-455C-953C-94C6BE8DBE70}"/>
              </a:ext>
            </a:extLst>
          </p:cNvPr>
          <p:cNvSpPr>
            <a:spLocks noGrp="1"/>
          </p:cNvSpPr>
          <p:nvPr>
            <p:ph idx="1"/>
          </p:nvPr>
        </p:nvSpPr>
        <p:spPr>
          <a:xfrm>
            <a:off x="479577" y="1758462"/>
            <a:ext cx="4050969" cy="4731860"/>
          </a:xfrm>
        </p:spPr>
        <p:txBody>
          <a:bodyPr anchor="t">
            <a:normAutofit fontScale="92500" lnSpcReduction="10000"/>
          </a:bodyPr>
          <a:lstStyle/>
          <a:p>
            <a:r>
              <a:rPr lang="en-GB" sz="1800" dirty="0"/>
              <a:t>Many safety-related systems are delivered in a service context</a:t>
            </a:r>
          </a:p>
          <a:p>
            <a:r>
              <a:rPr lang="en-GB" sz="1800" dirty="0"/>
              <a:t>Collaborative working of systems, organisations, people &amp; processes contributes to the safety of the service</a:t>
            </a:r>
          </a:p>
          <a:p>
            <a:r>
              <a:rPr lang="en-GB" sz="1800" dirty="0"/>
              <a:t>A service based approach to assuring safety may provide a unique, useful and possibly essential perspective </a:t>
            </a:r>
          </a:p>
          <a:p>
            <a:r>
              <a:rPr lang="en-GB" sz="1800" dirty="0"/>
              <a:t>The SCSC Working Group is exploring the issues with a view to producing guidance</a:t>
            </a:r>
          </a:p>
          <a:p>
            <a:pPr lvl="1"/>
            <a:r>
              <a:rPr lang="en-GB" sz="1800" dirty="0"/>
              <a:t>WORK IN PROGRESS – no solid conclusions as yet</a:t>
            </a:r>
          </a:p>
          <a:p>
            <a:pPr lvl="1"/>
            <a:r>
              <a:rPr lang="en-GB" sz="1800" dirty="0"/>
              <a:t>Broad spectrum of industries / interests represented</a:t>
            </a:r>
          </a:p>
          <a:p>
            <a:pPr lvl="1"/>
            <a:r>
              <a:rPr lang="en-GB" sz="1800" dirty="0"/>
              <a:t>Looking for more input – crossover and collaboration</a:t>
            </a:r>
          </a:p>
          <a:p>
            <a:r>
              <a:rPr lang="en-GB" sz="1800" dirty="0"/>
              <a:t>Our paper draws on work of the SCSC SAWG</a:t>
            </a:r>
          </a:p>
        </p:txBody>
      </p:sp>
      <p:sp>
        <p:nvSpPr>
          <p:cNvPr id="31" name="Oval 30">
            <a:extLst>
              <a:ext uri="{FF2B5EF4-FFF2-40B4-BE49-F238E27FC236}">
                <a16:creationId xmlns:a16="http://schemas.microsoft.com/office/drawing/2014/main" id="{C99A8FB7-A79B-4BC9-9D56-B79587F6AA3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6765" y="2498818"/>
            <a:ext cx="2304288" cy="2304288"/>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33" name="Freeform: Shape 32">
            <a:extLst>
              <a:ext uri="{FF2B5EF4-FFF2-40B4-BE49-F238E27FC236}">
                <a16:creationId xmlns:a16="http://schemas.microsoft.com/office/drawing/2014/main" id="{B23893E2-3349-46D7-A7AA-B9E447957FB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08647" y="0"/>
            <a:ext cx="3148545" cy="2737650"/>
          </a:xfrm>
          <a:custGeom>
            <a:avLst/>
            <a:gdLst>
              <a:gd name="connsiteX0" fmla="*/ 262846 w 4198060"/>
              <a:gd name="connsiteY0" fmla="*/ 0 h 3650200"/>
              <a:gd name="connsiteX1" fmla="*/ 4198060 w 4198060"/>
              <a:gd name="connsiteY1" fmla="*/ 0 h 3650200"/>
              <a:gd name="connsiteX2" fmla="*/ 4198060 w 4198060"/>
              <a:gd name="connsiteY2" fmla="*/ 3021648 h 3650200"/>
              <a:gd name="connsiteX3" fmla="*/ 4142653 w 4198060"/>
              <a:gd name="connsiteY3" fmla="*/ 3072005 h 3650200"/>
              <a:gd name="connsiteX4" fmla="*/ 2532040 w 4198060"/>
              <a:gd name="connsiteY4" fmla="*/ 3650200 h 3650200"/>
              <a:gd name="connsiteX5" fmla="*/ 0 w 4198060"/>
              <a:gd name="connsiteY5" fmla="*/ 1118160 h 3650200"/>
              <a:gd name="connsiteX6" fmla="*/ 198981 w 4198060"/>
              <a:gd name="connsiteY6" fmla="*/ 132576 h 365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98060" h="3650200">
                <a:moveTo>
                  <a:pt x="262846" y="0"/>
                </a:moveTo>
                <a:lnTo>
                  <a:pt x="4198060" y="0"/>
                </a:lnTo>
                <a:lnTo>
                  <a:pt x="4198060" y="3021648"/>
                </a:lnTo>
                <a:lnTo>
                  <a:pt x="4142653" y="3072005"/>
                </a:lnTo>
                <a:cubicBezTo>
                  <a:pt x="3704967" y="3433216"/>
                  <a:pt x="3143843" y="3650200"/>
                  <a:pt x="2532040" y="3650200"/>
                </a:cubicBezTo>
                <a:cubicBezTo>
                  <a:pt x="1133633" y="3650200"/>
                  <a:pt x="0" y="2516567"/>
                  <a:pt x="0" y="1118160"/>
                </a:cubicBezTo>
                <a:cubicBezTo>
                  <a:pt x="0" y="768558"/>
                  <a:pt x="70852" y="435505"/>
                  <a:pt x="198981" y="132576"/>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pic>
        <p:nvPicPr>
          <p:cNvPr id="13" name="Picture 12" descr="A picture containing person, holding&#10;&#10;Description automatically generated">
            <a:extLst>
              <a:ext uri="{FF2B5EF4-FFF2-40B4-BE49-F238E27FC236}">
                <a16:creationId xmlns:a16="http://schemas.microsoft.com/office/drawing/2014/main" id="{712B627F-DAE0-4252-8A19-2F74F7A3F8C1}"/>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6131455" y="2"/>
            <a:ext cx="3025737" cy="2614841"/>
          </a:xfrm>
          <a:custGeom>
            <a:avLst/>
            <a:gdLst>
              <a:gd name="connsiteX0" fmla="*/ 280681 w 4034316"/>
              <a:gd name="connsiteY0" fmla="*/ 0 h 3486455"/>
              <a:gd name="connsiteX1" fmla="*/ 4034316 w 4034316"/>
              <a:gd name="connsiteY1" fmla="*/ 0 h 3486455"/>
              <a:gd name="connsiteX2" fmla="*/ 4034316 w 4034316"/>
              <a:gd name="connsiteY2" fmla="*/ 2800630 h 3486455"/>
              <a:gd name="connsiteX3" fmla="*/ 3874752 w 4034316"/>
              <a:gd name="connsiteY3" fmla="*/ 2945652 h 3486455"/>
              <a:gd name="connsiteX4" fmla="*/ 2368296 w 4034316"/>
              <a:gd name="connsiteY4" fmla="*/ 3486455 h 3486455"/>
              <a:gd name="connsiteX5" fmla="*/ 0 w 4034316"/>
              <a:gd name="connsiteY5" fmla="*/ 1118159 h 3486455"/>
              <a:gd name="connsiteX6" fmla="*/ 186113 w 4034316"/>
              <a:gd name="connsiteY6" fmla="*/ 196311 h 3486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4316" h="3486455">
                <a:moveTo>
                  <a:pt x="280681" y="0"/>
                </a:moveTo>
                <a:lnTo>
                  <a:pt x="4034316" y="0"/>
                </a:lnTo>
                <a:lnTo>
                  <a:pt x="4034316" y="2800630"/>
                </a:lnTo>
                <a:lnTo>
                  <a:pt x="3874752" y="2945652"/>
                </a:lnTo>
                <a:cubicBezTo>
                  <a:pt x="3465371" y="3283503"/>
                  <a:pt x="2940535" y="3486455"/>
                  <a:pt x="2368296" y="3486455"/>
                </a:cubicBezTo>
                <a:cubicBezTo>
                  <a:pt x="1060322" y="3486455"/>
                  <a:pt x="0" y="2426133"/>
                  <a:pt x="0" y="1118159"/>
                </a:cubicBezTo>
                <a:cubicBezTo>
                  <a:pt x="0" y="791166"/>
                  <a:pt x="66270" y="479650"/>
                  <a:pt x="186113" y="196311"/>
                </a:cubicBezTo>
                <a:close/>
              </a:path>
            </a:pathLst>
          </a:custGeom>
        </p:spPr>
      </p:pic>
      <p:pic>
        <p:nvPicPr>
          <p:cNvPr id="4" name="Picture 3">
            <a:extLst>
              <a:ext uri="{FF2B5EF4-FFF2-40B4-BE49-F238E27FC236}">
                <a16:creationId xmlns:a16="http://schemas.microsoft.com/office/drawing/2014/main" id="{B68FC151-3879-4E1A-B768-BEA08105FF11}"/>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4780209" y="2622262"/>
            <a:ext cx="2057400" cy="2057400"/>
          </a:xfrm>
          <a:custGeom>
            <a:avLst/>
            <a:gdLst>
              <a:gd name="connsiteX0" fmla="*/ 1440180 w 2880360"/>
              <a:gd name="connsiteY0" fmla="*/ 0 h 2880360"/>
              <a:gd name="connsiteX1" fmla="*/ 2880360 w 2880360"/>
              <a:gd name="connsiteY1" fmla="*/ 1440180 h 2880360"/>
              <a:gd name="connsiteX2" fmla="*/ 1440180 w 2880360"/>
              <a:gd name="connsiteY2" fmla="*/ 2880360 h 2880360"/>
              <a:gd name="connsiteX3" fmla="*/ 0 w 2880360"/>
              <a:gd name="connsiteY3" fmla="*/ 1440180 h 2880360"/>
              <a:gd name="connsiteX4" fmla="*/ 1440180 w 2880360"/>
              <a:gd name="connsiteY4" fmla="*/ 0 h 2880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0360" h="2880360">
                <a:moveTo>
                  <a:pt x="1440180" y="0"/>
                </a:moveTo>
                <a:cubicBezTo>
                  <a:pt x="2235569" y="0"/>
                  <a:pt x="2880360" y="644791"/>
                  <a:pt x="2880360" y="1440180"/>
                </a:cubicBezTo>
                <a:cubicBezTo>
                  <a:pt x="2880360" y="2235569"/>
                  <a:pt x="2235569" y="2880360"/>
                  <a:pt x="1440180" y="2880360"/>
                </a:cubicBezTo>
                <a:cubicBezTo>
                  <a:pt x="644791" y="2880360"/>
                  <a:pt x="0" y="2235569"/>
                  <a:pt x="0" y="1440180"/>
                </a:cubicBezTo>
                <a:cubicBezTo>
                  <a:pt x="0" y="644791"/>
                  <a:pt x="644791" y="0"/>
                  <a:pt x="1440180" y="0"/>
                </a:cubicBezTo>
                <a:close/>
              </a:path>
            </a:pathLst>
          </a:custGeom>
        </p:spPr>
      </p:pic>
      <p:sp>
        <p:nvSpPr>
          <p:cNvPr id="35" name="Freeform: Shape 34">
            <a:extLst>
              <a:ext uri="{FF2B5EF4-FFF2-40B4-BE49-F238E27FC236}">
                <a16:creationId xmlns:a16="http://schemas.microsoft.com/office/drawing/2014/main" id="{4BFC77B5-F38E-4A7D-80BD-C3A10B71776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12695" y="4291698"/>
            <a:ext cx="2931305" cy="2566293"/>
          </a:xfrm>
          <a:custGeom>
            <a:avLst/>
            <a:gdLst>
              <a:gd name="connsiteX0" fmla="*/ 1888600 w 3227666"/>
              <a:gd name="connsiteY0" fmla="*/ 0 h 2825750"/>
              <a:gd name="connsiteX1" fmla="*/ 3224042 w 3227666"/>
              <a:gd name="connsiteY1" fmla="*/ 553158 h 2825750"/>
              <a:gd name="connsiteX2" fmla="*/ 3227666 w 3227666"/>
              <a:gd name="connsiteY2" fmla="*/ 557146 h 2825750"/>
              <a:gd name="connsiteX3" fmla="*/ 3227666 w 3227666"/>
              <a:gd name="connsiteY3" fmla="*/ 2825750 h 2825750"/>
              <a:gd name="connsiteX4" fmla="*/ 250380 w 3227666"/>
              <a:gd name="connsiteY4" fmla="*/ 2825750 h 2825750"/>
              <a:gd name="connsiteX5" fmla="*/ 227944 w 3227666"/>
              <a:gd name="connsiteY5" fmla="*/ 2788819 h 2825750"/>
              <a:gd name="connsiteX6" fmla="*/ 0 w 3227666"/>
              <a:gd name="connsiteY6" fmla="*/ 1888600 h 2825750"/>
              <a:gd name="connsiteX7" fmla="*/ 1888600 w 3227666"/>
              <a:gd name="connsiteY7" fmla="*/ 0 h 282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27666" h="2825750">
                <a:moveTo>
                  <a:pt x="1888600" y="0"/>
                </a:moveTo>
                <a:cubicBezTo>
                  <a:pt x="2410123" y="0"/>
                  <a:pt x="2882273" y="211389"/>
                  <a:pt x="3224042" y="553158"/>
                </a:cubicBezTo>
                <a:lnTo>
                  <a:pt x="3227666" y="557146"/>
                </a:lnTo>
                <a:lnTo>
                  <a:pt x="3227666" y="2825750"/>
                </a:lnTo>
                <a:lnTo>
                  <a:pt x="250380" y="2825750"/>
                </a:lnTo>
                <a:lnTo>
                  <a:pt x="227944" y="2788819"/>
                </a:lnTo>
                <a:cubicBezTo>
                  <a:pt x="82574" y="2521217"/>
                  <a:pt x="0" y="2214552"/>
                  <a:pt x="0" y="1888600"/>
                </a:cubicBezTo>
                <a:cubicBezTo>
                  <a:pt x="0" y="845555"/>
                  <a:pt x="845555" y="0"/>
                  <a:pt x="188860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pic>
        <p:nvPicPr>
          <p:cNvPr id="8" name="Picture 7">
            <a:extLst>
              <a:ext uri="{FF2B5EF4-FFF2-40B4-BE49-F238E27FC236}">
                <a16:creationId xmlns:a16="http://schemas.microsoft.com/office/drawing/2014/main" id="{76C15E95-A024-4B35-BCBC-E6334A6101A3}"/>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b="-6"/>
          <a:stretch/>
        </p:blipFill>
        <p:spPr>
          <a:xfrm>
            <a:off x="6362505" y="4441517"/>
            <a:ext cx="2781495" cy="2416483"/>
          </a:xfrm>
          <a:custGeom>
            <a:avLst/>
            <a:gdLst>
              <a:gd name="connsiteX0" fmla="*/ 1723644 w 3062710"/>
              <a:gd name="connsiteY0" fmla="*/ 0 h 2660795"/>
              <a:gd name="connsiteX1" fmla="*/ 3053691 w 3062710"/>
              <a:gd name="connsiteY1" fmla="*/ 627247 h 2660795"/>
              <a:gd name="connsiteX2" fmla="*/ 3062710 w 3062710"/>
              <a:gd name="connsiteY2" fmla="*/ 639308 h 2660795"/>
              <a:gd name="connsiteX3" fmla="*/ 3062710 w 3062710"/>
              <a:gd name="connsiteY3" fmla="*/ 2660795 h 2660795"/>
              <a:gd name="connsiteX4" fmla="*/ 278239 w 3062710"/>
              <a:gd name="connsiteY4" fmla="*/ 2660795 h 2660795"/>
              <a:gd name="connsiteX5" fmla="*/ 208035 w 3062710"/>
              <a:gd name="connsiteY5" fmla="*/ 2545235 h 2660795"/>
              <a:gd name="connsiteX6" fmla="*/ 0 w 3062710"/>
              <a:gd name="connsiteY6" fmla="*/ 1723644 h 2660795"/>
              <a:gd name="connsiteX7" fmla="*/ 1723644 w 3062710"/>
              <a:gd name="connsiteY7" fmla="*/ 0 h 2660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62710" h="2660795">
                <a:moveTo>
                  <a:pt x="1723644" y="0"/>
                </a:moveTo>
                <a:cubicBezTo>
                  <a:pt x="2259111" y="0"/>
                  <a:pt x="2737550" y="244172"/>
                  <a:pt x="3053691" y="627247"/>
                </a:cubicBezTo>
                <a:lnTo>
                  <a:pt x="3062710" y="639308"/>
                </a:lnTo>
                <a:lnTo>
                  <a:pt x="3062710" y="2660795"/>
                </a:lnTo>
                <a:lnTo>
                  <a:pt x="278239" y="2660795"/>
                </a:lnTo>
                <a:lnTo>
                  <a:pt x="208035" y="2545235"/>
                </a:lnTo>
                <a:cubicBezTo>
                  <a:pt x="75362" y="2301006"/>
                  <a:pt x="0" y="2021126"/>
                  <a:pt x="0" y="1723644"/>
                </a:cubicBezTo>
                <a:cubicBezTo>
                  <a:pt x="0" y="771702"/>
                  <a:pt x="771702" y="0"/>
                  <a:pt x="1723644" y="0"/>
                </a:cubicBezTo>
                <a:close/>
              </a:path>
            </a:pathLst>
          </a:custGeom>
        </p:spPr>
      </p:pic>
    </p:spTree>
    <p:extLst>
      <p:ext uri="{BB962C8B-B14F-4D97-AF65-F5344CB8AC3E}">
        <p14:creationId xmlns:p14="http://schemas.microsoft.com/office/powerpoint/2010/main" val="3501631292"/>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6158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88B496DE-63B4-4BDA-BBE2-5326BD81070D}"/>
              </a:ext>
            </a:extLst>
          </p:cNvPr>
          <p:cNvSpPr>
            <a:spLocks noGrp="1"/>
          </p:cNvSpPr>
          <p:nvPr>
            <p:ph type="title"/>
          </p:nvPr>
        </p:nvSpPr>
        <p:spPr>
          <a:xfrm>
            <a:off x="480059" y="2053641"/>
            <a:ext cx="2751871" cy="2760098"/>
          </a:xfrm>
        </p:spPr>
        <p:txBody>
          <a:bodyPr>
            <a:normAutofit/>
          </a:bodyPr>
          <a:lstStyle/>
          <a:p>
            <a:r>
              <a:rPr lang="en-GB">
                <a:solidFill>
                  <a:srgbClr val="FFFFFF"/>
                </a:solidFill>
              </a:rPr>
              <a:t>Where Next?</a:t>
            </a:r>
          </a:p>
        </p:txBody>
      </p:sp>
      <p:sp>
        <p:nvSpPr>
          <p:cNvPr id="3" name="Content Placeholder 2">
            <a:extLst>
              <a:ext uri="{FF2B5EF4-FFF2-40B4-BE49-F238E27FC236}">
                <a16:creationId xmlns:a16="http://schemas.microsoft.com/office/drawing/2014/main" id="{1ABAF93E-DC2C-4C82-B074-20F23D74DFAE}"/>
              </a:ext>
            </a:extLst>
          </p:cNvPr>
          <p:cNvSpPr>
            <a:spLocks noGrp="1"/>
          </p:cNvSpPr>
          <p:nvPr>
            <p:ph idx="1"/>
          </p:nvPr>
        </p:nvSpPr>
        <p:spPr>
          <a:xfrm>
            <a:off x="4389120" y="438912"/>
            <a:ext cx="4274821" cy="6172200"/>
          </a:xfrm>
        </p:spPr>
        <p:txBody>
          <a:bodyPr anchor="ctr">
            <a:normAutofit/>
          </a:bodyPr>
          <a:lstStyle/>
          <a:p>
            <a:r>
              <a:rPr lang="en-GB" sz="2000" dirty="0">
                <a:solidFill>
                  <a:srgbClr val="000000"/>
                </a:solidFill>
              </a:rPr>
              <a:t>Meeting the principles in practice</a:t>
            </a:r>
          </a:p>
          <a:p>
            <a:pPr lvl="1"/>
            <a:r>
              <a:rPr lang="en-GB" sz="1600" dirty="0">
                <a:solidFill>
                  <a:schemeClr val="accent1"/>
                </a:solidFill>
              </a:rPr>
              <a:t>Inter-service interference </a:t>
            </a:r>
          </a:p>
          <a:p>
            <a:pPr lvl="1"/>
            <a:r>
              <a:rPr lang="en-GB" sz="1600" dirty="0">
                <a:solidFill>
                  <a:schemeClr val="accent1"/>
                </a:solidFill>
              </a:rPr>
              <a:t>Unintentional or undesired service provision </a:t>
            </a:r>
          </a:p>
          <a:p>
            <a:pPr lvl="1"/>
            <a:r>
              <a:rPr lang="en-GB" sz="1600" dirty="0">
                <a:solidFill>
                  <a:schemeClr val="accent1"/>
                </a:solidFill>
              </a:rPr>
              <a:t>Repurposing in a safety context</a:t>
            </a:r>
          </a:p>
          <a:p>
            <a:pPr lvl="1"/>
            <a:r>
              <a:rPr lang="en-GB" sz="1600" dirty="0">
                <a:solidFill>
                  <a:schemeClr val="accent1"/>
                </a:solidFill>
              </a:rPr>
              <a:t>Managing and transferring risk between Service Layers</a:t>
            </a:r>
          </a:p>
          <a:p>
            <a:pPr lvl="1"/>
            <a:r>
              <a:rPr lang="en-GB" sz="1600" dirty="0">
                <a:solidFill>
                  <a:schemeClr val="accent1"/>
                </a:solidFill>
              </a:rPr>
              <a:t>Management of undesired Emergent Properties</a:t>
            </a:r>
          </a:p>
          <a:p>
            <a:pPr lvl="1"/>
            <a:r>
              <a:rPr lang="en-GB" sz="1600" dirty="0">
                <a:solidFill>
                  <a:schemeClr val="accent1"/>
                </a:solidFill>
              </a:rPr>
              <a:t>Meeting the ALARP principle</a:t>
            </a:r>
          </a:p>
          <a:p>
            <a:r>
              <a:rPr lang="en-GB" sz="2000" dirty="0">
                <a:solidFill>
                  <a:srgbClr val="000000"/>
                </a:solidFill>
              </a:rPr>
              <a:t>Assuring confidence in the evidence</a:t>
            </a:r>
          </a:p>
          <a:p>
            <a:pPr lvl="1"/>
            <a:r>
              <a:rPr lang="en-GB" sz="1600" dirty="0">
                <a:solidFill>
                  <a:schemeClr val="accent1"/>
                </a:solidFill>
              </a:rPr>
              <a:t>Analysis of Contractual Documents</a:t>
            </a:r>
          </a:p>
          <a:p>
            <a:pPr lvl="1"/>
            <a:r>
              <a:rPr lang="en-GB" sz="1600" dirty="0">
                <a:solidFill>
                  <a:schemeClr val="accent1"/>
                </a:solidFill>
              </a:rPr>
              <a:t>Assuring completeness of safety analyses and evidence</a:t>
            </a:r>
          </a:p>
          <a:p>
            <a:pPr lvl="1"/>
            <a:r>
              <a:rPr lang="en-GB" sz="1600" dirty="0">
                <a:solidFill>
                  <a:schemeClr val="accent1"/>
                </a:solidFill>
              </a:rPr>
              <a:t>SLA Confidence </a:t>
            </a:r>
          </a:p>
          <a:p>
            <a:pPr lvl="1"/>
            <a:r>
              <a:rPr lang="en-GB" sz="1600" dirty="0">
                <a:solidFill>
                  <a:schemeClr val="accent1"/>
                </a:solidFill>
              </a:rPr>
              <a:t>Who assures? </a:t>
            </a:r>
          </a:p>
          <a:p>
            <a:pPr lvl="1"/>
            <a:r>
              <a:rPr lang="en-GB" sz="1600" dirty="0">
                <a:solidFill>
                  <a:schemeClr val="accent1"/>
                </a:solidFill>
              </a:rPr>
              <a:t>Building coherent and acceptable wrappers, esp. Translation and Total classes</a:t>
            </a:r>
          </a:p>
          <a:p>
            <a:r>
              <a:rPr lang="en-GB" sz="2000" dirty="0">
                <a:solidFill>
                  <a:srgbClr val="000000"/>
                </a:solidFill>
              </a:rPr>
              <a:t>Other issues to consider?</a:t>
            </a:r>
          </a:p>
          <a:p>
            <a:pPr lvl="1"/>
            <a:r>
              <a:rPr lang="en-GB" sz="1600" dirty="0">
                <a:solidFill>
                  <a:schemeClr val="accent1"/>
                </a:solidFill>
              </a:rPr>
              <a:t>Managing Safety and Security Assurance</a:t>
            </a:r>
          </a:p>
        </p:txBody>
      </p:sp>
    </p:spTree>
    <p:extLst>
      <p:ext uri="{BB962C8B-B14F-4D97-AF65-F5344CB8AC3E}">
        <p14:creationId xmlns:p14="http://schemas.microsoft.com/office/powerpoint/2010/main" val="27468269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AFA67CD3-AB4E-4A7A-BEB8-53C445D8C44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60045"/>
            <a:ext cx="4694659" cy="573405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3" name="Picture 22">
            <a:extLst>
              <a:ext uri="{FF2B5EF4-FFF2-40B4-BE49-F238E27FC236}">
                <a16:creationId xmlns:a16="http://schemas.microsoft.com/office/drawing/2014/main" id="{07CF545F-9C2E-4446-97CD-AD92990C2B68}"/>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cstate="print">
            <a:extLst>
              <a:ext uri="{28A0092B-C50C-407E-A947-70E740481C1C}">
                <a14:useLocalDpi xmlns:a14="http://schemas.microsoft.com/office/drawing/2010/main"/>
              </a:ext>
            </a:extLst>
          </a:blip>
          <a:srcRect r="10299"/>
          <a:stretch/>
        </p:blipFill>
        <p:spPr>
          <a:xfrm>
            <a:off x="-1" y="857250"/>
            <a:ext cx="9144001" cy="5734050"/>
          </a:xfrm>
          <a:prstGeom prst="rect">
            <a:avLst/>
          </a:prstGeom>
        </p:spPr>
      </p:pic>
      <p:sp>
        <p:nvSpPr>
          <p:cNvPr id="2" name="Title 1">
            <a:extLst>
              <a:ext uri="{FF2B5EF4-FFF2-40B4-BE49-F238E27FC236}">
                <a16:creationId xmlns:a16="http://schemas.microsoft.com/office/drawing/2014/main" id="{858AADD1-6715-425C-B973-8767BAD0FE47}"/>
              </a:ext>
            </a:extLst>
          </p:cNvPr>
          <p:cNvSpPr>
            <a:spLocks noGrp="1"/>
          </p:cNvSpPr>
          <p:nvPr>
            <p:ph type="title"/>
          </p:nvPr>
        </p:nvSpPr>
        <p:spPr>
          <a:xfrm>
            <a:off x="4570579" y="382766"/>
            <a:ext cx="3988849" cy="1381125"/>
          </a:xfrm>
        </p:spPr>
        <p:txBody>
          <a:bodyPr>
            <a:normAutofit/>
          </a:bodyPr>
          <a:lstStyle/>
          <a:p>
            <a:r>
              <a:rPr lang="en-GB" dirty="0">
                <a:solidFill>
                  <a:srgbClr val="000000"/>
                </a:solidFill>
              </a:rPr>
              <a:t>Concluding thoughts …</a:t>
            </a:r>
          </a:p>
        </p:txBody>
      </p:sp>
      <p:sp>
        <p:nvSpPr>
          <p:cNvPr id="25"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25" y="1468363"/>
            <a:ext cx="4180922" cy="4515805"/>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7" name="Graphic 6">
            <a:extLst>
              <a:ext uri="{FF2B5EF4-FFF2-40B4-BE49-F238E27FC236}">
                <a16:creationId xmlns:a16="http://schemas.microsoft.com/office/drawing/2014/main" id="{5921356A-6CD7-4DD9-A076-D6350292B1C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339490" y="2079067"/>
            <a:ext cx="3026740" cy="3026740"/>
          </a:xfrm>
          <a:prstGeom prst="rect">
            <a:avLst/>
          </a:prstGeom>
        </p:spPr>
      </p:pic>
      <p:sp>
        <p:nvSpPr>
          <p:cNvPr id="3" name="Content Placeholder 2">
            <a:extLst>
              <a:ext uri="{FF2B5EF4-FFF2-40B4-BE49-F238E27FC236}">
                <a16:creationId xmlns:a16="http://schemas.microsoft.com/office/drawing/2014/main" id="{4B5475E4-E4C4-4653-9F1E-65B28F1A6639}"/>
              </a:ext>
            </a:extLst>
          </p:cNvPr>
          <p:cNvSpPr>
            <a:spLocks noGrp="1"/>
          </p:cNvSpPr>
          <p:nvPr>
            <p:ph idx="1"/>
          </p:nvPr>
        </p:nvSpPr>
        <p:spPr>
          <a:xfrm>
            <a:off x="4570579" y="1763891"/>
            <a:ext cx="4003614" cy="4827409"/>
          </a:xfrm>
        </p:spPr>
        <p:txBody>
          <a:bodyPr anchor="ctr">
            <a:normAutofit/>
          </a:bodyPr>
          <a:lstStyle/>
          <a:p>
            <a:r>
              <a:rPr lang="en-GB" sz="1800" dirty="0">
                <a:solidFill>
                  <a:schemeClr val="tx2">
                    <a:lumMod val="75000"/>
                  </a:schemeClr>
                </a:solidFill>
              </a:rPr>
              <a:t>We have established </a:t>
            </a:r>
          </a:p>
          <a:p>
            <a:pPr lvl="1"/>
            <a:r>
              <a:rPr lang="en-GB" sz="1600" dirty="0">
                <a:solidFill>
                  <a:schemeClr val="accent1"/>
                </a:solidFill>
              </a:rPr>
              <a:t>There are unique characteristics of a service that need special assurance consideration</a:t>
            </a:r>
          </a:p>
          <a:p>
            <a:pPr lvl="1"/>
            <a:r>
              <a:rPr lang="en-GB" sz="1600" dirty="0">
                <a:solidFill>
                  <a:schemeClr val="accent1"/>
                </a:solidFill>
              </a:rPr>
              <a:t>Six principles for service assurance and links to lower-level objectives</a:t>
            </a:r>
          </a:p>
          <a:p>
            <a:r>
              <a:rPr lang="en-GB" sz="1800" dirty="0">
                <a:solidFill>
                  <a:schemeClr val="tx2">
                    <a:lumMod val="75000"/>
                  </a:schemeClr>
                </a:solidFill>
              </a:rPr>
              <a:t>Further work to establish guidance on the application of the principles and objectives</a:t>
            </a:r>
          </a:p>
          <a:p>
            <a:pPr lvl="1"/>
            <a:r>
              <a:rPr lang="en-GB" sz="1600" dirty="0">
                <a:solidFill>
                  <a:schemeClr val="accent1"/>
                </a:solidFill>
              </a:rPr>
              <a:t>Dealing with the unique characteristics of services</a:t>
            </a:r>
          </a:p>
          <a:p>
            <a:r>
              <a:rPr lang="en-GB" sz="1800" dirty="0">
                <a:solidFill>
                  <a:schemeClr val="tx2">
                    <a:lumMod val="75000"/>
                  </a:schemeClr>
                </a:solidFill>
              </a:rPr>
              <a:t>Service assurance wrappers can be used to create and maintain the service assurance position </a:t>
            </a:r>
          </a:p>
          <a:p>
            <a:r>
              <a:rPr lang="en-GB" sz="1800" dirty="0">
                <a:solidFill>
                  <a:schemeClr val="tx2">
                    <a:lumMod val="75000"/>
                  </a:schemeClr>
                </a:solidFill>
              </a:rPr>
              <a:t>Together this will form a coherent and useful framework to assure services </a:t>
            </a:r>
          </a:p>
        </p:txBody>
      </p:sp>
    </p:spTree>
    <p:extLst>
      <p:ext uri="{BB962C8B-B14F-4D97-AF65-F5344CB8AC3E}">
        <p14:creationId xmlns:p14="http://schemas.microsoft.com/office/powerpoint/2010/main" val="35075071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AFA67CD3-AB4E-4A7A-BEB8-53C445D8C44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60045"/>
            <a:ext cx="4694659" cy="573405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1" name="Picture 20">
            <a:extLst>
              <a:ext uri="{FF2B5EF4-FFF2-40B4-BE49-F238E27FC236}">
                <a16:creationId xmlns:a16="http://schemas.microsoft.com/office/drawing/2014/main" id="{07CF545F-9C2E-4446-97CD-AD92990C2B68}"/>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cstate="print">
            <a:extLst>
              <a:ext uri="{28A0092B-C50C-407E-A947-70E740481C1C}">
                <a14:useLocalDpi xmlns:a14="http://schemas.microsoft.com/office/drawing/2010/main"/>
              </a:ext>
            </a:extLst>
          </a:blip>
          <a:srcRect r="10299"/>
          <a:stretch/>
        </p:blipFill>
        <p:spPr>
          <a:xfrm>
            <a:off x="-1" y="857250"/>
            <a:ext cx="9144001" cy="5734050"/>
          </a:xfrm>
          <a:prstGeom prst="rect">
            <a:avLst/>
          </a:prstGeom>
        </p:spPr>
      </p:pic>
      <p:sp>
        <p:nvSpPr>
          <p:cNvPr id="2" name="Title 1">
            <a:extLst>
              <a:ext uri="{FF2B5EF4-FFF2-40B4-BE49-F238E27FC236}">
                <a16:creationId xmlns:a16="http://schemas.microsoft.com/office/drawing/2014/main" id="{0A4B9D68-63D1-40CC-91F1-90FCFD133544}"/>
              </a:ext>
            </a:extLst>
          </p:cNvPr>
          <p:cNvSpPr>
            <a:spLocks noGrp="1"/>
          </p:cNvSpPr>
          <p:nvPr>
            <p:ph type="title"/>
          </p:nvPr>
        </p:nvSpPr>
        <p:spPr>
          <a:xfrm>
            <a:off x="4570578" y="1257300"/>
            <a:ext cx="3988849" cy="1381125"/>
          </a:xfrm>
        </p:spPr>
        <p:txBody>
          <a:bodyPr>
            <a:normAutofit/>
          </a:bodyPr>
          <a:lstStyle/>
          <a:p>
            <a:r>
              <a:rPr lang="en-GB">
                <a:solidFill>
                  <a:srgbClr val="000000"/>
                </a:solidFill>
              </a:rPr>
              <a:t>Context and Motivation</a:t>
            </a:r>
          </a:p>
        </p:txBody>
      </p:sp>
      <p:sp>
        <p:nvSpPr>
          <p:cNvPr id="23"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25" y="1468363"/>
            <a:ext cx="4180922" cy="4515805"/>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7" name="Graphic 6" descr="Head with Gears">
            <a:extLst>
              <a:ext uri="{FF2B5EF4-FFF2-40B4-BE49-F238E27FC236}">
                <a16:creationId xmlns:a16="http://schemas.microsoft.com/office/drawing/2014/main" id="{AEF284D5-8BF8-4439-9766-5773E74369CB}"/>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339490" y="2079067"/>
            <a:ext cx="3026740" cy="3026740"/>
          </a:xfrm>
          <a:prstGeom prst="rect">
            <a:avLst/>
          </a:prstGeom>
        </p:spPr>
      </p:pic>
      <p:sp>
        <p:nvSpPr>
          <p:cNvPr id="3" name="Content Placeholder 2">
            <a:extLst>
              <a:ext uri="{FF2B5EF4-FFF2-40B4-BE49-F238E27FC236}">
                <a16:creationId xmlns:a16="http://schemas.microsoft.com/office/drawing/2014/main" id="{49E2A587-017D-4949-9236-5C574A577010}"/>
              </a:ext>
            </a:extLst>
          </p:cNvPr>
          <p:cNvSpPr>
            <a:spLocks noGrp="1"/>
          </p:cNvSpPr>
          <p:nvPr>
            <p:ph idx="1"/>
          </p:nvPr>
        </p:nvSpPr>
        <p:spPr>
          <a:xfrm>
            <a:off x="4570579" y="2794355"/>
            <a:ext cx="4003614" cy="3796945"/>
          </a:xfrm>
        </p:spPr>
        <p:txBody>
          <a:bodyPr anchor="ctr">
            <a:normAutofit/>
          </a:bodyPr>
          <a:lstStyle/>
          <a:p>
            <a:r>
              <a:rPr lang="en-GB" sz="1800" dirty="0">
                <a:solidFill>
                  <a:srgbClr val="000000"/>
                </a:solidFill>
              </a:rPr>
              <a:t>Three key questions keep us awake</a:t>
            </a:r>
          </a:p>
          <a:p>
            <a:pPr lvl="1"/>
            <a:r>
              <a:rPr lang="en-GB" sz="1800" i="1" dirty="0">
                <a:solidFill>
                  <a:srgbClr val="0070C0"/>
                </a:solidFill>
              </a:rPr>
              <a:t>What are the characteristics of services that distinguish </a:t>
            </a:r>
            <a:r>
              <a:rPr lang="en-GB" sz="1800" b="1" i="1" dirty="0">
                <a:solidFill>
                  <a:srgbClr val="0070C0"/>
                </a:solidFill>
              </a:rPr>
              <a:t>Service</a:t>
            </a:r>
            <a:r>
              <a:rPr lang="en-GB" sz="1800" i="1" dirty="0">
                <a:solidFill>
                  <a:srgbClr val="0070C0"/>
                </a:solidFill>
              </a:rPr>
              <a:t> Assurance from System /Product Assurance?</a:t>
            </a:r>
          </a:p>
          <a:p>
            <a:pPr lvl="1"/>
            <a:r>
              <a:rPr lang="en-GB" sz="1800" dirty="0">
                <a:solidFill>
                  <a:schemeClr val="tx2">
                    <a:lumMod val="60000"/>
                    <a:lumOff val="40000"/>
                  </a:schemeClr>
                </a:solidFill>
              </a:rPr>
              <a:t>What are the key </a:t>
            </a:r>
            <a:r>
              <a:rPr lang="en-GB" sz="1800" b="1" dirty="0">
                <a:solidFill>
                  <a:schemeClr val="tx2">
                    <a:lumMod val="60000"/>
                    <a:lumOff val="40000"/>
                  </a:schemeClr>
                </a:solidFill>
              </a:rPr>
              <a:t>principles</a:t>
            </a:r>
            <a:r>
              <a:rPr lang="en-GB" sz="1800" dirty="0">
                <a:solidFill>
                  <a:schemeClr val="tx2">
                    <a:lumMod val="60000"/>
                    <a:lumOff val="40000"/>
                  </a:schemeClr>
                </a:solidFill>
              </a:rPr>
              <a:t> that must be addressed in Service Assurance?</a:t>
            </a:r>
          </a:p>
          <a:p>
            <a:pPr lvl="1"/>
            <a:r>
              <a:rPr lang="en-GB" sz="1800" dirty="0">
                <a:solidFill>
                  <a:schemeClr val="accent1">
                    <a:lumMod val="75000"/>
                  </a:schemeClr>
                </a:solidFill>
              </a:rPr>
              <a:t>What </a:t>
            </a:r>
            <a:r>
              <a:rPr lang="en-GB" sz="1800" b="1" dirty="0">
                <a:solidFill>
                  <a:schemeClr val="accent1">
                    <a:lumMod val="75000"/>
                  </a:schemeClr>
                </a:solidFill>
              </a:rPr>
              <a:t>objectives</a:t>
            </a:r>
            <a:r>
              <a:rPr lang="en-GB" sz="1800" dirty="0">
                <a:solidFill>
                  <a:schemeClr val="accent1">
                    <a:lumMod val="75000"/>
                  </a:schemeClr>
                </a:solidFill>
              </a:rPr>
              <a:t> do we need to demonstrate?</a:t>
            </a:r>
          </a:p>
          <a:p>
            <a:r>
              <a:rPr lang="en-GB" sz="1800" dirty="0">
                <a:solidFill>
                  <a:srgbClr val="000000"/>
                </a:solidFill>
              </a:rPr>
              <a:t>We believe addressing these will help provide the basis for guidance material</a:t>
            </a:r>
          </a:p>
        </p:txBody>
      </p:sp>
    </p:spTree>
    <p:extLst>
      <p:ext uri="{BB962C8B-B14F-4D97-AF65-F5344CB8AC3E}">
        <p14:creationId xmlns:p14="http://schemas.microsoft.com/office/powerpoint/2010/main" val="35788696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3" name="Rectangle 76">
            <a:extLst>
              <a:ext uri="{FF2B5EF4-FFF2-40B4-BE49-F238E27FC236}">
                <a16:creationId xmlns:a16="http://schemas.microsoft.com/office/drawing/2014/main" id="{4351DFE5-F63D-4BE0-BDA9-E3EB88F01AA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6700" y="0"/>
            <a:ext cx="8610371"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4" name="Picture 78">
            <a:extLst>
              <a:ext uri="{FF2B5EF4-FFF2-40B4-BE49-F238E27FC236}">
                <a16:creationId xmlns:a16="http://schemas.microsoft.com/office/drawing/2014/main" id="{02DD2BC0-6F29-4B4F-8D61-2DCF6D2E8E73}"/>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60F01089-CD78-4237-8485-70A8CEC590B7}"/>
              </a:ext>
            </a:extLst>
          </p:cNvPr>
          <p:cNvSpPr>
            <a:spLocks noGrp="1"/>
          </p:cNvSpPr>
          <p:nvPr>
            <p:ph type="title"/>
          </p:nvPr>
        </p:nvSpPr>
        <p:spPr>
          <a:xfrm>
            <a:off x="884419" y="826680"/>
            <a:ext cx="7375161" cy="1325563"/>
          </a:xfrm>
        </p:spPr>
        <p:txBody>
          <a:bodyPr>
            <a:normAutofit/>
          </a:bodyPr>
          <a:lstStyle/>
          <a:p>
            <a:pPr algn="ctr"/>
            <a:r>
              <a:rPr lang="en-GB" sz="3500">
                <a:solidFill>
                  <a:srgbClr val="FFFFFF"/>
                </a:solidFill>
              </a:rPr>
              <a:t>Where did we get to?</a:t>
            </a:r>
          </a:p>
        </p:txBody>
      </p:sp>
      <p:graphicFrame>
        <p:nvGraphicFramePr>
          <p:cNvPr id="75" name="Content Placeholder 2">
            <a:extLst>
              <a:ext uri="{FF2B5EF4-FFF2-40B4-BE49-F238E27FC236}">
                <a16:creationId xmlns:a16="http://schemas.microsoft.com/office/drawing/2014/main" id="{B73EB526-9BA9-4807-875B-945375E548F3}"/>
              </a:ext>
            </a:extLst>
          </p:cNvPr>
          <p:cNvGraphicFramePr>
            <a:graphicFrameLocks noGrp="1"/>
          </p:cNvGraphicFramePr>
          <p:nvPr>
            <p:ph idx="1"/>
            <p:extLst>
              <p:ext uri="{D42A27DB-BD31-4B8C-83A1-F6EECF244321}">
                <p14:modId xmlns:p14="http://schemas.microsoft.com/office/powerpoint/2010/main" val="136344019"/>
              </p:ext>
            </p:extLst>
          </p:nvPr>
        </p:nvGraphicFramePr>
        <p:xfrm>
          <a:off x="777240" y="2538579"/>
          <a:ext cx="7589520" cy="349274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Rectangle 3">
            <a:extLst>
              <a:ext uri="{FF2B5EF4-FFF2-40B4-BE49-F238E27FC236}">
                <a16:creationId xmlns:a16="http://schemas.microsoft.com/office/drawing/2014/main" id="{E383F94F-B1C2-4096-A1E7-80A7876183C0}"/>
              </a:ext>
            </a:extLst>
          </p:cNvPr>
          <p:cNvSpPr/>
          <p:nvPr/>
        </p:nvSpPr>
        <p:spPr>
          <a:xfrm>
            <a:off x="777124" y="5843102"/>
            <a:ext cx="7701857" cy="1015663"/>
          </a:xfrm>
          <a:prstGeom prst="rect">
            <a:avLst/>
          </a:prstGeom>
        </p:spPr>
        <p:txBody>
          <a:bodyPr wrap="square">
            <a:spAutoFit/>
          </a:bodyPr>
          <a:lstStyle/>
          <a:p>
            <a:pPr marL="285750" indent="-285750">
              <a:buFont typeface="Arial" panose="020B0604020202020204" pitchFamily="34" charset="0"/>
              <a:buChar char="•"/>
            </a:pPr>
            <a:r>
              <a:rPr lang="en-GB" sz="1500" dirty="0"/>
              <a:t>Since completing the paper the principles continue to be challenged and refined </a:t>
            </a:r>
          </a:p>
          <a:p>
            <a:pPr marL="285750" indent="-285750">
              <a:buFont typeface="Arial" panose="020B0604020202020204" pitchFamily="34" charset="0"/>
              <a:buChar char="•"/>
            </a:pPr>
            <a:r>
              <a:rPr lang="en-GB" sz="1500" dirty="0"/>
              <a:t>We anticipate the application of the principles will form the basis of future guidance material</a:t>
            </a:r>
          </a:p>
          <a:p>
            <a:pPr marL="285750" indent="-285750">
              <a:buFont typeface="Arial" panose="020B0604020202020204" pitchFamily="34" charset="0"/>
              <a:buChar char="•"/>
            </a:pPr>
            <a:endParaRPr lang="en-GB" sz="1500" dirty="0"/>
          </a:p>
          <a:p>
            <a:pPr marL="285750" indent="-285750">
              <a:buFont typeface="Calibri" panose="020F0502020204030204" pitchFamily="34" charset="0"/>
              <a:buChar char="*"/>
            </a:pPr>
            <a:r>
              <a:rPr lang="en-GB" sz="1500" dirty="0">
                <a:solidFill>
                  <a:schemeClr val="accent2">
                    <a:lumMod val="75000"/>
                  </a:schemeClr>
                </a:solidFill>
              </a:rPr>
              <a:t>Based on established Software Assurance Principles</a:t>
            </a:r>
          </a:p>
        </p:txBody>
      </p:sp>
    </p:spTree>
    <p:extLst>
      <p:ext uri="{BB962C8B-B14F-4D97-AF65-F5344CB8AC3E}">
        <p14:creationId xmlns:p14="http://schemas.microsoft.com/office/powerpoint/2010/main" val="23641153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5911E3A-C35B-4EF7-A355-B84E9A14AF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4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2" name="Group 9">
            <a:extLst>
              <a:ext uri="{FF2B5EF4-FFF2-40B4-BE49-F238E27FC236}">
                <a16:creationId xmlns:a16="http://schemas.microsoft.com/office/drawing/2014/main" id="{E21ADB3D-AD65-44B4-847D-5E90E90A5D16}"/>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3134" y="0"/>
            <a:ext cx="9438087" cy="6853238"/>
            <a:chOff x="-417513" y="0"/>
            <a:chExt cx="12584114" cy="6853238"/>
          </a:xfrm>
        </p:grpSpPr>
        <p:sp>
          <p:nvSpPr>
            <p:cNvPr id="11" name="Freeform 5">
              <a:extLst>
                <a:ext uri="{FF2B5EF4-FFF2-40B4-BE49-F238E27FC236}">
                  <a16:creationId xmlns:a16="http://schemas.microsoft.com/office/drawing/2014/main" id="{CF580C70-814C-4845-B645-919BFFBD16B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2" name="Freeform 6">
              <a:extLst>
                <a:ext uri="{FF2B5EF4-FFF2-40B4-BE49-F238E27FC236}">
                  <a16:creationId xmlns:a16="http://schemas.microsoft.com/office/drawing/2014/main" id="{34D7BF57-4CAA-45B2-9EF0-0AA1FCF70B1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id="{7886F306-C03A-40C6-8FD5-DCE3D4595D6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4" name="Freeform 8">
              <a:extLst>
                <a:ext uri="{FF2B5EF4-FFF2-40B4-BE49-F238E27FC236}">
                  <a16:creationId xmlns:a16="http://schemas.microsoft.com/office/drawing/2014/main" id="{2FDC9A36-C7C3-47D7-A64E-ED25C47EC70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a:ext uri="{FF2B5EF4-FFF2-40B4-BE49-F238E27FC236}">
                  <a16:creationId xmlns:a16="http://schemas.microsoft.com/office/drawing/2014/main" id="{BB19BC37-158A-43DC-9A9E-E45CC71954D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6" name="Freeform 10">
              <a:extLst>
                <a:ext uri="{FF2B5EF4-FFF2-40B4-BE49-F238E27FC236}">
                  <a16:creationId xmlns:a16="http://schemas.microsoft.com/office/drawing/2014/main" id="{077654CC-108F-48D5-B5E9-437F164F52A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id="{A3CF3A63-1C1E-4E85-A78A-FDC16431E3A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8" name="Freeform 12">
              <a:extLst>
                <a:ext uri="{FF2B5EF4-FFF2-40B4-BE49-F238E27FC236}">
                  <a16:creationId xmlns:a16="http://schemas.microsoft.com/office/drawing/2014/main" id="{8740FC9A-72DD-4D9B-BA25-1CCED135240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id="{7FBF5743-F2AE-4D0D-BCD1-01F7686D012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id="{CED32316-D4F7-4795-BBE0-DEBB60E27CE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id="{583B23C9-B9B7-4E93-9538-CBE316F83FD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id="{5B144260-9F2C-4ADB-A37C-1CFB4B428B1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id="{53FF918D-79D3-4F55-A68C-0DD5880DABD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id="{B9FC1440-933F-44FE-8D77-4827DD0F99A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id="{0F67F308-A67C-4D2E-B081-59BB31D8EC5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id="{80112F01-90EB-4AEC-A39C-5C6875FFB99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id="{893F6B05-90EB-4C75-A0F0-C7247553BD8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id="{227B563B-E0C0-4D81-966D-B5E2DBAAE8B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id="{130DF93D-D1FF-477A-BDCE-C8B01C3B476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a:ext uri="{FF2B5EF4-FFF2-40B4-BE49-F238E27FC236}">
                  <a16:creationId xmlns:a16="http://schemas.microsoft.com/office/drawing/2014/main" id="{44ED67A1-C6FE-4AC8-8473-11DAC03DCD3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a:ext uri="{FF2B5EF4-FFF2-40B4-BE49-F238E27FC236}">
                  <a16:creationId xmlns:a16="http://schemas.microsoft.com/office/drawing/2014/main" id="{213A54F3-15FA-4C8F-8ABF-CE77E721965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33" name="Group 32">
            <a:extLst>
              <a:ext uri="{FF2B5EF4-FFF2-40B4-BE49-F238E27FC236}">
                <a16:creationId xmlns:a16="http://schemas.microsoft.com/office/drawing/2014/main" id="{5F8A7F7F-DD1A-4F41-98AC-B9CE2A620CD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00108" y="1699589"/>
            <a:ext cx="2755857" cy="3470421"/>
            <a:chOff x="697883" y="1816768"/>
            <a:chExt cx="3674476" cy="3470421"/>
          </a:xfrm>
        </p:grpSpPr>
        <p:sp>
          <p:nvSpPr>
            <p:cNvPr id="34" name="Rectangle 33">
              <a:extLst>
                <a:ext uri="{FF2B5EF4-FFF2-40B4-BE49-F238E27FC236}">
                  <a16:creationId xmlns:a16="http://schemas.microsoft.com/office/drawing/2014/main" id="{CEF47228-EB7C-4EBA-BE01-DA6CB241028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5" name="Isosceles Triangle 22">
              <a:extLst>
                <a:ext uri="{FF2B5EF4-FFF2-40B4-BE49-F238E27FC236}">
                  <a16:creationId xmlns:a16="http://schemas.microsoft.com/office/drawing/2014/main" id="{3D2FD25A-EFFD-4F5C-9258-981F5907DE2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6" name="Rectangle 35">
              <a:extLst>
                <a:ext uri="{FF2B5EF4-FFF2-40B4-BE49-F238E27FC236}">
                  <a16:creationId xmlns:a16="http://schemas.microsoft.com/office/drawing/2014/main" id="{DCF573BC-A06F-4036-A3A8-9D07DDE6225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a:extLst>
              <a:ext uri="{FF2B5EF4-FFF2-40B4-BE49-F238E27FC236}">
                <a16:creationId xmlns:a16="http://schemas.microsoft.com/office/drawing/2014/main" id="{8D1376FB-EEC0-4A2A-9EC0-178A2110D38A}"/>
              </a:ext>
            </a:extLst>
          </p:cNvPr>
          <p:cNvSpPr>
            <a:spLocks noGrp="1"/>
          </p:cNvSpPr>
          <p:nvPr>
            <p:ph type="title"/>
          </p:nvPr>
        </p:nvSpPr>
        <p:spPr>
          <a:xfrm>
            <a:off x="678657" y="2415322"/>
            <a:ext cx="2588798" cy="2399869"/>
          </a:xfrm>
        </p:spPr>
        <p:txBody>
          <a:bodyPr>
            <a:normAutofit/>
          </a:bodyPr>
          <a:lstStyle/>
          <a:p>
            <a:pPr algn="ctr"/>
            <a:r>
              <a:rPr lang="en-GB" sz="3500">
                <a:solidFill>
                  <a:srgbClr val="FFFFFF"/>
                </a:solidFill>
              </a:rPr>
              <a:t>What do </a:t>
            </a:r>
            <a:r>
              <a:rPr lang="en-GB" sz="3500" u="sng">
                <a:solidFill>
                  <a:srgbClr val="FFFFFF"/>
                </a:solidFill>
              </a:rPr>
              <a:t>we</a:t>
            </a:r>
            <a:r>
              <a:rPr lang="en-GB" sz="3500">
                <a:solidFill>
                  <a:srgbClr val="FFFFFF"/>
                </a:solidFill>
              </a:rPr>
              <a:t> mean by Service?</a:t>
            </a:r>
          </a:p>
        </p:txBody>
      </p:sp>
      <p:sp>
        <p:nvSpPr>
          <p:cNvPr id="37" name="Content Placeholder 2">
            <a:extLst>
              <a:ext uri="{FF2B5EF4-FFF2-40B4-BE49-F238E27FC236}">
                <a16:creationId xmlns:a16="http://schemas.microsoft.com/office/drawing/2014/main" id="{54B3FB45-B85A-4B53-AA21-62886CEF9CBA}"/>
              </a:ext>
            </a:extLst>
          </p:cNvPr>
          <p:cNvSpPr>
            <a:spLocks noGrp="1"/>
          </p:cNvSpPr>
          <p:nvPr>
            <p:ph idx="1"/>
          </p:nvPr>
        </p:nvSpPr>
        <p:spPr>
          <a:xfrm>
            <a:off x="3840480" y="804672"/>
            <a:ext cx="4711446" cy="3211015"/>
          </a:xfrm>
        </p:spPr>
        <p:txBody>
          <a:bodyPr anchor="ctr">
            <a:normAutofit/>
          </a:bodyPr>
          <a:lstStyle/>
          <a:p>
            <a:r>
              <a:rPr lang="en-GB" sz="1800" dirty="0"/>
              <a:t>Both </a:t>
            </a:r>
            <a:r>
              <a:rPr lang="en-GB" sz="1800" b="1" u="sng" dirty="0"/>
              <a:t>Service </a:t>
            </a:r>
            <a:r>
              <a:rPr lang="en-GB" sz="1800" dirty="0"/>
              <a:t>and System</a:t>
            </a:r>
            <a:r>
              <a:rPr lang="en-GB" sz="1800" b="1" u="sng" dirty="0"/>
              <a:t> </a:t>
            </a:r>
            <a:r>
              <a:rPr lang="en-GB" sz="1800" dirty="0"/>
              <a:t>are defined in many different ways and used interchangeably</a:t>
            </a:r>
          </a:p>
          <a:p>
            <a:r>
              <a:rPr lang="en-GB" sz="1800" dirty="0"/>
              <a:t>If we define System as something like </a:t>
            </a:r>
          </a:p>
          <a:p>
            <a:pPr lvl="1"/>
            <a:r>
              <a:rPr lang="en-GB" sz="1600" dirty="0"/>
              <a:t>A set of components interconnected for a purpose</a:t>
            </a:r>
          </a:p>
          <a:p>
            <a:r>
              <a:rPr lang="en-GB" sz="1800" dirty="0"/>
              <a:t>Then a </a:t>
            </a:r>
            <a:r>
              <a:rPr lang="en-GB" sz="1800" b="1" u="sng" dirty="0"/>
              <a:t>Service</a:t>
            </a:r>
            <a:r>
              <a:rPr lang="en-GB" sz="1800" dirty="0"/>
              <a:t> is realised by a System</a:t>
            </a:r>
          </a:p>
          <a:p>
            <a:r>
              <a:rPr lang="en-GB" sz="1800" dirty="0"/>
              <a:t>So when does a System become a </a:t>
            </a:r>
            <a:r>
              <a:rPr lang="en-GB" sz="1800" b="1" u="sng" dirty="0"/>
              <a:t>Service</a:t>
            </a:r>
            <a:r>
              <a:rPr lang="en-GB" sz="1800" dirty="0"/>
              <a:t>?</a:t>
            </a:r>
          </a:p>
          <a:p>
            <a:pPr lvl="1"/>
            <a:r>
              <a:rPr lang="en-GB" sz="1800" i="1" dirty="0">
                <a:solidFill>
                  <a:schemeClr val="accent1"/>
                </a:solidFill>
              </a:rPr>
              <a:t>When one organisation contracts another organisation to provide a System in a given context</a:t>
            </a:r>
          </a:p>
        </p:txBody>
      </p:sp>
      <p:sp>
        <p:nvSpPr>
          <p:cNvPr id="38" name="Content Placeholder 2">
            <a:extLst>
              <a:ext uri="{FF2B5EF4-FFF2-40B4-BE49-F238E27FC236}">
                <a16:creationId xmlns:a16="http://schemas.microsoft.com/office/drawing/2014/main" id="{EDBEC48D-6449-46C2-814D-0CBB14804CF4}"/>
              </a:ext>
            </a:extLst>
          </p:cNvPr>
          <p:cNvSpPr txBox="1">
            <a:spLocks/>
          </p:cNvSpPr>
          <p:nvPr/>
        </p:nvSpPr>
        <p:spPr>
          <a:xfrm>
            <a:off x="3409812" y="4410975"/>
            <a:ext cx="5241271" cy="2317929"/>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t>The purpose of this </a:t>
            </a:r>
            <a:r>
              <a:rPr lang="en-GB" sz="1800" b="1" u="sng" dirty="0"/>
              <a:t>Service</a:t>
            </a:r>
            <a:r>
              <a:rPr lang="en-GB" sz="1800" dirty="0"/>
              <a:t> might be</a:t>
            </a:r>
          </a:p>
          <a:p>
            <a:pPr lvl="1"/>
            <a:r>
              <a:rPr lang="en-GB" sz="1600" dirty="0">
                <a:solidFill>
                  <a:schemeClr val="accent2"/>
                </a:solidFill>
              </a:rPr>
              <a:t>Design and production of a product</a:t>
            </a:r>
          </a:p>
          <a:p>
            <a:pPr lvl="1"/>
            <a:r>
              <a:rPr lang="en-GB" sz="1600" dirty="0">
                <a:solidFill>
                  <a:schemeClr val="accent2"/>
                </a:solidFill>
              </a:rPr>
              <a:t>Maintenance or Operation of another System</a:t>
            </a:r>
          </a:p>
          <a:p>
            <a:pPr lvl="1"/>
            <a:r>
              <a:rPr lang="en-GB" sz="1600" dirty="0">
                <a:solidFill>
                  <a:schemeClr val="accent2"/>
                </a:solidFill>
              </a:rPr>
              <a:t>Functionality/Data to support another System</a:t>
            </a:r>
          </a:p>
          <a:p>
            <a:pPr lvl="1"/>
            <a:r>
              <a:rPr lang="en-GB" sz="1600" dirty="0">
                <a:solidFill>
                  <a:schemeClr val="accent2"/>
                </a:solidFill>
              </a:rPr>
              <a:t>Change, refurbishment or disposal of another System</a:t>
            </a:r>
          </a:p>
          <a:p>
            <a:pPr lvl="1"/>
            <a:r>
              <a:rPr lang="en-GB" sz="1600" dirty="0">
                <a:solidFill>
                  <a:schemeClr val="accent2"/>
                </a:solidFill>
              </a:rPr>
              <a:t>Cleaning, pizza delivery, taxi, etc.</a:t>
            </a:r>
          </a:p>
        </p:txBody>
      </p:sp>
    </p:spTree>
    <p:extLst>
      <p:ext uri="{BB962C8B-B14F-4D97-AF65-F5344CB8AC3E}">
        <p14:creationId xmlns:p14="http://schemas.microsoft.com/office/powerpoint/2010/main" val="3724494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FA67CD3-AB4E-4A7A-BEB8-53C445D8C44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60045"/>
            <a:ext cx="4694659" cy="573405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1" name="Picture 10">
            <a:extLst>
              <a:ext uri="{FF2B5EF4-FFF2-40B4-BE49-F238E27FC236}">
                <a16:creationId xmlns:a16="http://schemas.microsoft.com/office/drawing/2014/main" id="{07CF545F-9C2E-4446-97CD-AD92990C2B68}"/>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cstate="email">
            <a:extLst>
              <a:ext uri="{28A0092B-C50C-407E-A947-70E740481C1C}">
                <a14:useLocalDpi xmlns:a14="http://schemas.microsoft.com/office/drawing/2010/main"/>
              </a:ext>
            </a:extLst>
          </a:blip>
          <a:srcRect r="10299"/>
          <a:stretch/>
        </p:blipFill>
        <p:spPr>
          <a:xfrm>
            <a:off x="-1" y="857250"/>
            <a:ext cx="9144001" cy="5734050"/>
          </a:xfrm>
          <a:prstGeom prst="rect">
            <a:avLst/>
          </a:prstGeom>
        </p:spPr>
      </p:pic>
      <p:sp>
        <p:nvSpPr>
          <p:cNvPr id="2" name="Title 1">
            <a:extLst>
              <a:ext uri="{FF2B5EF4-FFF2-40B4-BE49-F238E27FC236}">
                <a16:creationId xmlns:a16="http://schemas.microsoft.com/office/drawing/2014/main" id="{89B9FACB-3088-4351-864A-EFAF202DE714}"/>
              </a:ext>
            </a:extLst>
          </p:cNvPr>
          <p:cNvSpPr>
            <a:spLocks noGrp="1"/>
          </p:cNvSpPr>
          <p:nvPr>
            <p:ph type="title"/>
          </p:nvPr>
        </p:nvSpPr>
        <p:spPr>
          <a:xfrm>
            <a:off x="4585344" y="540448"/>
            <a:ext cx="3988849" cy="1381125"/>
          </a:xfrm>
        </p:spPr>
        <p:txBody>
          <a:bodyPr>
            <a:normAutofit/>
          </a:bodyPr>
          <a:lstStyle/>
          <a:p>
            <a:r>
              <a:rPr lang="en-GB" sz="4100">
                <a:solidFill>
                  <a:srgbClr val="000000"/>
                </a:solidFill>
              </a:rPr>
              <a:t>What is a Service Based Solution?</a:t>
            </a:r>
          </a:p>
        </p:txBody>
      </p:sp>
      <p:sp>
        <p:nvSpPr>
          <p:cNvPr id="13"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25" y="1468363"/>
            <a:ext cx="4180922" cy="4515805"/>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4" name="Picture 3">
            <a:extLst>
              <a:ext uri="{FF2B5EF4-FFF2-40B4-BE49-F238E27FC236}">
                <a16:creationId xmlns:a16="http://schemas.microsoft.com/office/drawing/2014/main" id="{83BD3D9E-5AAF-4320-8B69-CF945CE540D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 y="1816009"/>
            <a:ext cx="4093101" cy="4017733"/>
          </a:xfrm>
          <a:prstGeom prst="rect">
            <a:avLst/>
          </a:prstGeom>
        </p:spPr>
      </p:pic>
      <p:sp>
        <p:nvSpPr>
          <p:cNvPr id="3" name="Content Placeholder 2">
            <a:extLst>
              <a:ext uri="{FF2B5EF4-FFF2-40B4-BE49-F238E27FC236}">
                <a16:creationId xmlns:a16="http://schemas.microsoft.com/office/drawing/2014/main" id="{A1672D48-5708-415F-97F3-074708273381}"/>
              </a:ext>
            </a:extLst>
          </p:cNvPr>
          <p:cNvSpPr>
            <a:spLocks noGrp="1"/>
          </p:cNvSpPr>
          <p:nvPr>
            <p:ph idx="1"/>
          </p:nvPr>
        </p:nvSpPr>
        <p:spPr>
          <a:xfrm>
            <a:off x="4570579" y="2238375"/>
            <a:ext cx="4003614" cy="4226433"/>
          </a:xfrm>
        </p:spPr>
        <p:txBody>
          <a:bodyPr anchor="ctr">
            <a:normAutofit/>
          </a:bodyPr>
          <a:lstStyle/>
          <a:p>
            <a:r>
              <a:rPr lang="en-GB" sz="2000" dirty="0">
                <a:solidFill>
                  <a:srgbClr val="000000"/>
                </a:solidFill>
              </a:rPr>
              <a:t>Systems, organisations, processes and resources to deliver and manage services through life</a:t>
            </a:r>
          </a:p>
          <a:p>
            <a:r>
              <a:rPr lang="en-GB" sz="2000" dirty="0">
                <a:solidFill>
                  <a:srgbClr val="000000"/>
                </a:solidFill>
              </a:rPr>
              <a:t>An </a:t>
            </a:r>
            <a:r>
              <a:rPr lang="en-GB" sz="2000" b="1" dirty="0">
                <a:solidFill>
                  <a:srgbClr val="000000"/>
                </a:solidFill>
              </a:rPr>
              <a:t>SBS</a:t>
            </a:r>
            <a:r>
              <a:rPr lang="en-GB" sz="2000" dirty="0">
                <a:solidFill>
                  <a:srgbClr val="000000"/>
                </a:solidFill>
              </a:rPr>
              <a:t> delivers capabilities to its customers via a set of collaborating services</a:t>
            </a:r>
          </a:p>
          <a:p>
            <a:r>
              <a:rPr lang="en-GB" sz="2000" dirty="0">
                <a:solidFill>
                  <a:srgbClr val="000000"/>
                </a:solidFill>
              </a:rPr>
              <a:t>A well-formed </a:t>
            </a:r>
            <a:r>
              <a:rPr lang="en-GB" sz="2000" b="1" dirty="0">
                <a:solidFill>
                  <a:srgbClr val="000000"/>
                </a:solidFill>
              </a:rPr>
              <a:t>SBS</a:t>
            </a:r>
            <a:r>
              <a:rPr lang="en-GB" sz="2000" dirty="0">
                <a:solidFill>
                  <a:srgbClr val="000000"/>
                </a:solidFill>
              </a:rPr>
              <a:t> has a hierarchy of services with </a:t>
            </a:r>
          </a:p>
          <a:p>
            <a:pPr lvl="1"/>
            <a:r>
              <a:rPr lang="en-GB" sz="1800" dirty="0">
                <a:solidFill>
                  <a:srgbClr val="000000"/>
                </a:solidFill>
              </a:rPr>
              <a:t>specialised, domain-specific </a:t>
            </a:r>
            <a:r>
              <a:rPr lang="en-GB" sz="1800" b="1" dirty="0">
                <a:solidFill>
                  <a:schemeClr val="accent6"/>
                </a:solidFill>
              </a:rPr>
              <a:t>Customer Facing Services</a:t>
            </a:r>
            <a:r>
              <a:rPr lang="en-GB" sz="1800" dirty="0">
                <a:solidFill>
                  <a:schemeClr val="accent6"/>
                </a:solidFill>
              </a:rPr>
              <a:t> </a:t>
            </a:r>
          </a:p>
          <a:p>
            <a:pPr lvl="1"/>
            <a:r>
              <a:rPr lang="en-GB" sz="1800" dirty="0">
                <a:solidFill>
                  <a:srgbClr val="000000"/>
                </a:solidFill>
              </a:rPr>
              <a:t>constructed from generic, re-usable </a:t>
            </a:r>
            <a:r>
              <a:rPr lang="en-GB" sz="1800" b="1" dirty="0">
                <a:solidFill>
                  <a:srgbClr val="993366"/>
                </a:solidFill>
              </a:rPr>
              <a:t>Internal</a:t>
            </a:r>
            <a:r>
              <a:rPr lang="en-GB" sz="1800" dirty="0">
                <a:solidFill>
                  <a:srgbClr val="000000"/>
                </a:solidFill>
              </a:rPr>
              <a:t> </a:t>
            </a:r>
            <a:r>
              <a:rPr lang="en-GB" sz="1800" dirty="0">
                <a:solidFill>
                  <a:srgbClr val="993366"/>
                </a:solidFill>
              </a:rPr>
              <a:t>(or </a:t>
            </a:r>
            <a:r>
              <a:rPr lang="en-GB" sz="1800" b="1" dirty="0">
                <a:solidFill>
                  <a:srgbClr val="993366"/>
                </a:solidFill>
              </a:rPr>
              <a:t>Resource Facing) Services</a:t>
            </a:r>
            <a:r>
              <a:rPr lang="en-GB" sz="1800" dirty="0">
                <a:solidFill>
                  <a:srgbClr val="993366"/>
                </a:solidFill>
              </a:rPr>
              <a:t>  </a:t>
            </a:r>
          </a:p>
        </p:txBody>
      </p:sp>
    </p:spTree>
    <p:extLst>
      <p:ext uri="{BB962C8B-B14F-4D97-AF65-F5344CB8AC3E}">
        <p14:creationId xmlns:p14="http://schemas.microsoft.com/office/powerpoint/2010/main" val="30864664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E17E78-E70A-428F-8C77-E9ADCB120B11}"/>
              </a:ext>
            </a:extLst>
          </p:cNvPr>
          <p:cNvSpPr>
            <a:spLocks noGrp="1"/>
          </p:cNvSpPr>
          <p:nvPr>
            <p:ph type="title"/>
          </p:nvPr>
        </p:nvSpPr>
        <p:spPr>
          <a:xfrm>
            <a:off x="628650" y="365125"/>
            <a:ext cx="7886700" cy="1325563"/>
          </a:xfrm>
        </p:spPr>
        <p:txBody>
          <a:bodyPr>
            <a:normAutofit/>
          </a:bodyPr>
          <a:lstStyle/>
          <a:p>
            <a:r>
              <a:rPr lang="en-GB"/>
              <a:t>Characteristics of a Service</a:t>
            </a:r>
          </a:p>
        </p:txBody>
      </p:sp>
      <p:graphicFrame>
        <p:nvGraphicFramePr>
          <p:cNvPr id="5" name="Content Placeholder 2"/>
          <p:cNvGraphicFramePr>
            <a:graphicFrameLocks noGrp="1"/>
          </p:cNvGraphicFramePr>
          <p:nvPr>
            <p:ph idx="1"/>
            <p:extLst>
              <p:ext uri="{D42A27DB-BD31-4B8C-83A1-F6EECF244321}">
                <p14:modId xmlns:p14="http://schemas.microsoft.com/office/powerpoint/2010/main" val="3511690164"/>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076668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C69A3-01D5-48D8-B8DF-FBBED31D1A17}"/>
              </a:ext>
            </a:extLst>
          </p:cNvPr>
          <p:cNvSpPr>
            <a:spLocks noGrp="1"/>
          </p:cNvSpPr>
          <p:nvPr>
            <p:ph type="title"/>
          </p:nvPr>
        </p:nvSpPr>
        <p:spPr/>
        <p:txBody>
          <a:bodyPr/>
          <a:lstStyle/>
          <a:p>
            <a:r>
              <a:rPr lang="en-GB" dirty="0"/>
              <a:t>Service Assurance Principle</a:t>
            </a:r>
          </a:p>
        </p:txBody>
      </p:sp>
      <p:sp>
        <p:nvSpPr>
          <p:cNvPr id="3" name="Content Placeholder 2">
            <a:extLst>
              <a:ext uri="{FF2B5EF4-FFF2-40B4-BE49-F238E27FC236}">
                <a16:creationId xmlns:a16="http://schemas.microsoft.com/office/drawing/2014/main" id="{70B7BEFA-1F31-4311-AA4D-71D010617AF1}"/>
              </a:ext>
            </a:extLst>
          </p:cNvPr>
          <p:cNvSpPr>
            <a:spLocks noGrp="1"/>
          </p:cNvSpPr>
          <p:nvPr>
            <p:ph idx="1"/>
          </p:nvPr>
        </p:nvSpPr>
        <p:spPr>
          <a:xfrm>
            <a:off x="628650" y="1625570"/>
            <a:ext cx="7886700" cy="959162"/>
          </a:xfrm>
          <a:solidFill>
            <a:schemeClr val="accent6">
              <a:lumMod val="20000"/>
              <a:lumOff val="80000"/>
            </a:schemeClr>
          </a:solidFill>
        </p:spPr>
        <p:txBody>
          <a:bodyPr>
            <a:normAutofit/>
          </a:bodyPr>
          <a:lstStyle/>
          <a:p>
            <a:pPr marL="0" indent="0" algn="ctr">
              <a:buNone/>
            </a:pPr>
            <a:r>
              <a:rPr lang="en-GB" sz="2000" dirty="0">
                <a:solidFill>
                  <a:schemeClr val="accent6">
                    <a:lumMod val="75000"/>
                  </a:schemeClr>
                </a:solidFill>
              </a:rPr>
              <a:t>Service assurance requirements shall be defined for the particular service instance and expected usage, to address the SBS’s contribution to the undesired behaviours of the overall system</a:t>
            </a:r>
          </a:p>
        </p:txBody>
      </p:sp>
      <p:sp>
        <p:nvSpPr>
          <p:cNvPr id="5" name="Rectangle 4">
            <a:extLst>
              <a:ext uri="{FF2B5EF4-FFF2-40B4-BE49-F238E27FC236}">
                <a16:creationId xmlns:a16="http://schemas.microsoft.com/office/drawing/2014/main" id="{DB0B188E-5732-4154-8DF0-E5969D0F730D}"/>
              </a:ext>
            </a:extLst>
          </p:cNvPr>
          <p:cNvSpPr/>
          <p:nvPr/>
        </p:nvSpPr>
        <p:spPr>
          <a:xfrm>
            <a:off x="749808" y="3026664"/>
            <a:ext cx="3383280" cy="34662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lphaLcPeriod"/>
            </a:pPr>
            <a:r>
              <a:rPr lang="en-GB" sz="1600" dirty="0"/>
              <a:t>Context and intended use of the SBS SHALL be established</a:t>
            </a:r>
          </a:p>
          <a:p>
            <a:pPr marL="342900" indent="-342900">
              <a:buFont typeface="+mj-lt"/>
              <a:buAutoNum type="alphaLcPeriod"/>
            </a:pPr>
            <a:r>
              <a:rPr lang="en-GB" sz="1600" dirty="0"/>
              <a:t>Historical accidents and incidents related to the service offering SHALL be identified, reviewed and lessons learnt</a:t>
            </a:r>
          </a:p>
          <a:p>
            <a:pPr marL="342900" indent="-342900">
              <a:buFont typeface="+mj-lt"/>
              <a:buAutoNum type="alphaLcPeriod"/>
            </a:pPr>
            <a:r>
              <a:rPr lang="en-GB" sz="1600" dirty="0"/>
              <a:t>Key stakeholders SHALL be identified</a:t>
            </a:r>
          </a:p>
          <a:p>
            <a:pPr marL="342900" indent="-342900">
              <a:buFont typeface="+mj-lt"/>
              <a:buAutoNum type="alphaLcPeriod"/>
            </a:pPr>
            <a:r>
              <a:rPr lang="en-GB" sz="1600" dirty="0"/>
              <a:t>Service assurance requirements for the SBS SHALL be established</a:t>
            </a:r>
          </a:p>
          <a:p>
            <a:pPr marL="342900" indent="-342900">
              <a:buFont typeface="+mj-lt"/>
              <a:buAutoNum type="alphaLcPeriod"/>
            </a:pPr>
            <a:r>
              <a:rPr lang="en-GB" sz="1600" dirty="0"/>
              <a:t>A service assurance assessment SHALL be planned</a:t>
            </a:r>
          </a:p>
          <a:p>
            <a:pPr marL="342900" indent="-342900">
              <a:buFont typeface="+mj-lt"/>
              <a:buAutoNum type="alphaLcPeriod"/>
            </a:pPr>
            <a:r>
              <a:rPr lang="en-GB" sz="1600" dirty="0"/>
              <a:t>Service analyses SHALL be planned</a:t>
            </a:r>
          </a:p>
        </p:txBody>
      </p:sp>
      <p:sp>
        <p:nvSpPr>
          <p:cNvPr id="6" name="Rectangle: Rounded Corners 5">
            <a:extLst>
              <a:ext uri="{FF2B5EF4-FFF2-40B4-BE49-F238E27FC236}">
                <a16:creationId xmlns:a16="http://schemas.microsoft.com/office/drawing/2014/main" id="{B8EF514E-AC74-427A-8656-A886AF8CFCF0}"/>
              </a:ext>
            </a:extLst>
          </p:cNvPr>
          <p:cNvSpPr/>
          <p:nvPr/>
        </p:nvSpPr>
        <p:spPr>
          <a:xfrm>
            <a:off x="5038344" y="3026664"/>
            <a:ext cx="3477006" cy="3466210"/>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marL="285750" indent="-285750">
              <a:buFont typeface="Arial" panose="020B0604020202020204" pitchFamily="34" charset="0"/>
              <a:buChar char="•"/>
            </a:pPr>
            <a:r>
              <a:rPr lang="en-GB"/>
              <a:t>Need to assure transition from old service to new service</a:t>
            </a:r>
          </a:p>
          <a:p>
            <a:pPr marL="285750" indent="-285750">
              <a:buFont typeface="Arial" panose="020B0604020202020204" pitchFamily="34" charset="0"/>
              <a:buChar char="•"/>
            </a:pPr>
            <a:r>
              <a:rPr lang="en-GB"/>
              <a:t>Services may not meet all requirements and may exhibit undesired behaviours 	</a:t>
            </a:r>
          </a:p>
          <a:p>
            <a:pPr marL="285750" indent="-285750">
              <a:buFont typeface="Arial" panose="020B0604020202020204" pitchFamily="34" charset="0"/>
              <a:buChar char="•"/>
            </a:pPr>
            <a:r>
              <a:rPr lang="en-GB"/>
              <a:t>Service providers may be responsible for assuring the service assurance requirements	</a:t>
            </a:r>
          </a:p>
        </p:txBody>
      </p:sp>
      <p:sp>
        <p:nvSpPr>
          <p:cNvPr id="7" name="Rectangle 6">
            <a:extLst>
              <a:ext uri="{FF2B5EF4-FFF2-40B4-BE49-F238E27FC236}">
                <a16:creationId xmlns:a16="http://schemas.microsoft.com/office/drawing/2014/main" id="{3EFFF2E8-14B3-4C74-A440-96C11D3DC7C6}"/>
              </a:ext>
            </a:extLst>
          </p:cNvPr>
          <p:cNvSpPr/>
          <p:nvPr/>
        </p:nvSpPr>
        <p:spPr>
          <a:xfrm>
            <a:off x="402336" y="3026664"/>
            <a:ext cx="347472" cy="3466210"/>
          </a:xfrm>
          <a:prstGeom prst="rect">
            <a:avLst/>
          </a:prstGeom>
        </p:spPr>
        <p:style>
          <a:lnRef idx="1">
            <a:schemeClr val="accent1"/>
          </a:lnRef>
          <a:fillRef idx="2">
            <a:schemeClr val="accent1"/>
          </a:fillRef>
          <a:effectRef idx="1">
            <a:schemeClr val="accent1"/>
          </a:effectRef>
          <a:fontRef idx="minor">
            <a:schemeClr val="dk1"/>
          </a:fontRef>
        </p:style>
        <p:txBody>
          <a:bodyPr vert="vert270" rtlCol="0" anchor="ctr"/>
          <a:lstStyle/>
          <a:p>
            <a:pPr algn="ctr"/>
            <a:r>
              <a:rPr lang="en-GB">
                <a:solidFill>
                  <a:schemeClr val="bg1"/>
                </a:solidFill>
              </a:rPr>
              <a:t>Example Objectives</a:t>
            </a:r>
          </a:p>
        </p:txBody>
      </p:sp>
      <p:sp>
        <p:nvSpPr>
          <p:cNvPr id="8" name="Rectangle: Rounded Corners 7">
            <a:extLst>
              <a:ext uri="{FF2B5EF4-FFF2-40B4-BE49-F238E27FC236}">
                <a16:creationId xmlns:a16="http://schemas.microsoft.com/office/drawing/2014/main" id="{2FAABAB5-13A0-43F9-BCBE-037A88688085}"/>
              </a:ext>
            </a:extLst>
          </p:cNvPr>
          <p:cNvSpPr/>
          <p:nvPr/>
        </p:nvSpPr>
        <p:spPr>
          <a:xfrm>
            <a:off x="4718304" y="3337560"/>
            <a:ext cx="320040" cy="2816352"/>
          </a:xfrm>
          <a:prstGeom prst="roundRect">
            <a:avLst/>
          </a:prstGeom>
        </p:spPr>
        <p:style>
          <a:lnRef idx="1">
            <a:schemeClr val="accent2"/>
          </a:lnRef>
          <a:fillRef idx="2">
            <a:schemeClr val="accent2"/>
          </a:fillRef>
          <a:effectRef idx="1">
            <a:schemeClr val="accent2"/>
          </a:effectRef>
          <a:fontRef idx="minor">
            <a:schemeClr val="dk1"/>
          </a:fontRef>
        </p:style>
        <p:txBody>
          <a:bodyPr vert="vert270" rtlCol="0" anchor="ctr"/>
          <a:lstStyle/>
          <a:p>
            <a:pPr algn="ctr"/>
            <a:r>
              <a:rPr lang="en-GB">
                <a:solidFill>
                  <a:schemeClr val="bg1"/>
                </a:solidFill>
              </a:rPr>
              <a:t>Example Issues </a:t>
            </a:r>
          </a:p>
        </p:txBody>
      </p:sp>
      <p:sp>
        <p:nvSpPr>
          <p:cNvPr id="4" name="Hexagon 3">
            <a:extLst>
              <a:ext uri="{FF2B5EF4-FFF2-40B4-BE49-F238E27FC236}">
                <a16:creationId xmlns:a16="http://schemas.microsoft.com/office/drawing/2014/main" id="{867EEED5-F336-45EA-BDB2-C597F2C46C24}"/>
              </a:ext>
            </a:extLst>
          </p:cNvPr>
          <p:cNvSpPr/>
          <p:nvPr/>
        </p:nvSpPr>
        <p:spPr>
          <a:xfrm>
            <a:off x="7033846" y="506067"/>
            <a:ext cx="1112627" cy="959161"/>
          </a:xfrm>
          <a:prstGeom prst="hexagon">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0" dirty="0"/>
              <a:t>1</a:t>
            </a:r>
          </a:p>
        </p:txBody>
      </p:sp>
    </p:spTree>
    <p:extLst>
      <p:ext uri="{BB962C8B-B14F-4D97-AF65-F5344CB8AC3E}">
        <p14:creationId xmlns:p14="http://schemas.microsoft.com/office/powerpoint/2010/main" val="557222062"/>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0BA03-EE5C-4ADF-B331-167CE0C66800}"/>
              </a:ext>
            </a:extLst>
          </p:cNvPr>
          <p:cNvSpPr>
            <a:spLocks noGrp="1"/>
          </p:cNvSpPr>
          <p:nvPr>
            <p:ph type="title"/>
          </p:nvPr>
        </p:nvSpPr>
        <p:spPr/>
        <p:txBody>
          <a:bodyPr/>
          <a:lstStyle/>
          <a:p>
            <a:r>
              <a:rPr lang="en-GB" dirty="0"/>
              <a:t>Service Assurance Principle</a:t>
            </a:r>
          </a:p>
        </p:txBody>
      </p:sp>
      <p:sp>
        <p:nvSpPr>
          <p:cNvPr id="3" name="Content Placeholder 2">
            <a:extLst>
              <a:ext uri="{FF2B5EF4-FFF2-40B4-BE49-F238E27FC236}">
                <a16:creationId xmlns:a16="http://schemas.microsoft.com/office/drawing/2014/main" id="{41A89D51-2A0D-45A0-A399-C870918D4277}"/>
              </a:ext>
            </a:extLst>
          </p:cNvPr>
          <p:cNvSpPr>
            <a:spLocks noGrp="1"/>
          </p:cNvSpPr>
          <p:nvPr>
            <p:ph idx="1"/>
          </p:nvPr>
        </p:nvSpPr>
        <p:spPr>
          <a:xfrm>
            <a:off x="628650" y="1606169"/>
            <a:ext cx="7886700" cy="959162"/>
          </a:xfrm>
          <a:solidFill>
            <a:schemeClr val="accent6">
              <a:lumMod val="20000"/>
              <a:lumOff val="80000"/>
            </a:schemeClr>
          </a:solidFill>
        </p:spPr>
        <p:txBody>
          <a:bodyPr>
            <a:normAutofit/>
          </a:bodyPr>
          <a:lstStyle/>
          <a:p>
            <a:pPr marL="0" indent="0" algn="ctr">
              <a:buNone/>
            </a:pPr>
            <a:r>
              <a:rPr lang="en-GB" sz="2000" dirty="0">
                <a:solidFill>
                  <a:schemeClr val="accent6">
                    <a:lumMod val="75000"/>
                  </a:schemeClr>
                </a:solidFill>
              </a:rPr>
              <a:t>The intent of the service assurance requirements shall be maintained through the service definitions, service levels, the service architecture and the agreements made at service interfaces</a:t>
            </a:r>
          </a:p>
          <a:p>
            <a:endParaRPr lang="en-GB" sz="2000" dirty="0"/>
          </a:p>
        </p:txBody>
      </p:sp>
      <p:sp>
        <p:nvSpPr>
          <p:cNvPr id="4" name="Rectangle 3">
            <a:extLst>
              <a:ext uri="{FF2B5EF4-FFF2-40B4-BE49-F238E27FC236}">
                <a16:creationId xmlns:a16="http://schemas.microsoft.com/office/drawing/2014/main" id="{AA0D4471-4E42-400D-A572-AC9CCB335FAE}"/>
              </a:ext>
            </a:extLst>
          </p:cNvPr>
          <p:cNvSpPr/>
          <p:nvPr/>
        </p:nvSpPr>
        <p:spPr>
          <a:xfrm>
            <a:off x="749808" y="2779776"/>
            <a:ext cx="3383280" cy="37130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lphaLcPeriod"/>
            </a:pPr>
            <a:r>
              <a:rPr lang="en-GB" sz="1600" dirty="0"/>
              <a:t>Service assurance requirements SHALL be allocated to service elements within the service architecture of the SBS</a:t>
            </a:r>
          </a:p>
          <a:p>
            <a:pPr marL="342900" indent="-342900">
              <a:buFont typeface="+mj-lt"/>
              <a:buAutoNum type="alphaLcPeriod"/>
            </a:pPr>
            <a:r>
              <a:rPr lang="en-GB" sz="1600" dirty="0"/>
              <a:t>Service assurance requirements tracing through the service architecture SHALL be established</a:t>
            </a:r>
          </a:p>
          <a:p>
            <a:pPr marL="342900" indent="-342900">
              <a:buFont typeface="+mj-lt"/>
              <a:buAutoNum type="alphaLcPeriod"/>
            </a:pPr>
            <a:r>
              <a:rPr lang="en-GB" sz="1600" dirty="0"/>
              <a:t>Methods used to provide service assurance within each level of the service architecture SHALL be defined and implemented</a:t>
            </a:r>
          </a:p>
          <a:p>
            <a:pPr marL="342900" indent="-342900">
              <a:buFont typeface="+mj-lt"/>
              <a:buAutoNum type="alphaLcPeriod"/>
            </a:pPr>
            <a:r>
              <a:rPr lang="en-GB" sz="1600" dirty="0"/>
              <a:t>Assurance wrappers SHALL be identified and defined for service components to make good any assurance shortfall</a:t>
            </a:r>
          </a:p>
        </p:txBody>
      </p:sp>
      <p:sp>
        <p:nvSpPr>
          <p:cNvPr id="5" name="Rectangle: Rounded Corners 4">
            <a:extLst>
              <a:ext uri="{FF2B5EF4-FFF2-40B4-BE49-F238E27FC236}">
                <a16:creationId xmlns:a16="http://schemas.microsoft.com/office/drawing/2014/main" id="{74AC0A27-89D6-4121-9625-66A3E9F95992}"/>
              </a:ext>
            </a:extLst>
          </p:cNvPr>
          <p:cNvSpPr/>
          <p:nvPr/>
        </p:nvSpPr>
        <p:spPr>
          <a:xfrm>
            <a:off x="5038344" y="2779776"/>
            <a:ext cx="3703320" cy="3713098"/>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marL="285750" indent="-285750">
              <a:buFont typeface="Arial" panose="020B0604020202020204" pitchFamily="34" charset="0"/>
              <a:buChar char="•"/>
            </a:pPr>
            <a:r>
              <a:rPr lang="en-GB" sz="1600"/>
              <a:t>Service provider and service consumer must agree the interface between them</a:t>
            </a:r>
          </a:p>
          <a:p>
            <a:pPr marL="285750" indent="-285750">
              <a:buFont typeface="Arial" panose="020B0604020202020204" pitchFamily="34" charset="0"/>
              <a:buChar char="•"/>
            </a:pPr>
            <a:r>
              <a:rPr lang="en-GB" sz="1600"/>
              <a:t>Assuring performance requirements are met involves static and dynamic evidence</a:t>
            </a:r>
          </a:p>
          <a:p>
            <a:pPr marL="285750" indent="-285750">
              <a:buFont typeface="Arial" panose="020B0604020202020204" pitchFamily="34" charset="0"/>
              <a:buChar char="•"/>
            </a:pPr>
            <a:r>
              <a:rPr lang="en-GB" sz="1600"/>
              <a:t>Service level agreements may need more complex change management procedures that allow for varying degrees of autonomy</a:t>
            </a:r>
          </a:p>
          <a:p>
            <a:pPr marL="285750" indent="-285750">
              <a:buFont typeface="Arial" panose="020B0604020202020204" pitchFamily="34" charset="0"/>
              <a:buChar char="•"/>
            </a:pPr>
            <a:r>
              <a:rPr lang="en-GB" sz="1600"/>
              <a:t>Neither service provider nor service consumer may be able to establish the full service hierarchy</a:t>
            </a:r>
          </a:p>
        </p:txBody>
      </p:sp>
      <p:sp>
        <p:nvSpPr>
          <p:cNvPr id="6" name="Rectangle 5">
            <a:extLst>
              <a:ext uri="{FF2B5EF4-FFF2-40B4-BE49-F238E27FC236}">
                <a16:creationId xmlns:a16="http://schemas.microsoft.com/office/drawing/2014/main" id="{6BA4D531-D703-4D98-A412-8475999B2B0D}"/>
              </a:ext>
            </a:extLst>
          </p:cNvPr>
          <p:cNvSpPr/>
          <p:nvPr/>
        </p:nvSpPr>
        <p:spPr>
          <a:xfrm>
            <a:off x="402336" y="2779776"/>
            <a:ext cx="347472" cy="3713098"/>
          </a:xfrm>
          <a:prstGeom prst="rect">
            <a:avLst/>
          </a:prstGeom>
        </p:spPr>
        <p:style>
          <a:lnRef idx="1">
            <a:schemeClr val="accent1"/>
          </a:lnRef>
          <a:fillRef idx="2">
            <a:schemeClr val="accent1"/>
          </a:fillRef>
          <a:effectRef idx="1">
            <a:schemeClr val="accent1"/>
          </a:effectRef>
          <a:fontRef idx="minor">
            <a:schemeClr val="dk1"/>
          </a:fontRef>
        </p:style>
        <p:txBody>
          <a:bodyPr vert="vert270" rtlCol="0" anchor="ctr"/>
          <a:lstStyle/>
          <a:p>
            <a:pPr algn="ctr"/>
            <a:r>
              <a:rPr lang="en-GB">
                <a:solidFill>
                  <a:schemeClr val="bg1"/>
                </a:solidFill>
              </a:rPr>
              <a:t>Example Objectives</a:t>
            </a:r>
          </a:p>
        </p:txBody>
      </p:sp>
      <p:sp>
        <p:nvSpPr>
          <p:cNvPr id="7" name="Rectangle: Rounded Corners 6">
            <a:extLst>
              <a:ext uri="{FF2B5EF4-FFF2-40B4-BE49-F238E27FC236}">
                <a16:creationId xmlns:a16="http://schemas.microsoft.com/office/drawing/2014/main" id="{1F6BBBF3-2D5F-47D7-9D7D-2CE9B66D4A97}"/>
              </a:ext>
            </a:extLst>
          </p:cNvPr>
          <p:cNvSpPr/>
          <p:nvPr/>
        </p:nvSpPr>
        <p:spPr>
          <a:xfrm>
            <a:off x="4718304" y="3145536"/>
            <a:ext cx="320040" cy="2971800"/>
          </a:xfrm>
          <a:prstGeom prst="roundRect">
            <a:avLst/>
          </a:prstGeom>
        </p:spPr>
        <p:style>
          <a:lnRef idx="1">
            <a:schemeClr val="accent2"/>
          </a:lnRef>
          <a:fillRef idx="2">
            <a:schemeClr val="accent2"/>
          </a:fillRef>
          <a:effectRef idx="1">
            <a:schemeClr val="accent2"/>
          </a:effectRef>
          <a:fontRef idx="minor">
            <a:schemeClr val="dk1"/>
          </a:fontRef>
        </p:style>
        <p:txBody>
          <a:bodyPr vert="vert270" rtlCol="0" anchor="ctr"/>
          <a:lstStyle/>
          <a:p>
            <a:pPr algn="ctr"/>
            <a:r>
              <a:rPr lang="en-GB">
                <a:solidFill>
                  <a:schemeClr val="bg1"/>
                </a:solidFill>
              </a:rPr>
              <a:t>Example Issues </a:t>
            </a:r>
          </a:p>
        </p:txBody>
      </p:sp>
      <p:sp>
        <p:nvSpPr>
          <p:cNvPr id="8" name="Hexagon 7">
            <a:extLst>
              <a:ext uri="{FF2B5EF4-FFF2-40B4-BE49-F238E27FC236}">
                <a16:creationId xmlns:a16="http://schemas.microsoft.com/office/drawing/2014/main" id="{066415AB-4B8D-44CF-89E5-7C83296B4F3F}"/>
              </a:ext>
            </a:extLst>
          </p:cNvPr>
          <p:cNvSpPr/>
          <p:nvPr/>
        </p:nvSpPr>
        <p:spPr>
          <a:xfrm>
            <a:off x="7033846" y="506067"/>
            <a:ext cx="1112627" cy="959161"/>
          </a:xfrm>
          <a:prstGeom prst="hexagon">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0" dirty="0"/>
              <a:t>2</a:t>
            </a:r>
          </a:p>
        </p:txBody>
      </p:sp>
    </p:spTree>
    <p:extLst>
      <p:ext uri="{BB962C8B-B14F-4D97-AF65-F5344CB8AC3E}">
        <p14:creationId xmlns:p14="http://schemas.microsoft.com/office/powerpoint/2010/main" val="402459756"/>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358</TotalTime>
  <Words>3161</Words>
  <Application>Microsoft Office PowerPoint</Application>
  <PresentationFormat>On-screen Show (4:3)</PresentationFormat>
  <Paragraphs>288</Paragraphs>
  <Slides>21</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Book Antiqua</vt:lpstr>
      <vt:lpstr>Calibri</vt:lpstr>
      <vt:lpstr>Calibri Light</vt:lpstr>
      <vt:lpstr>Times New Roman</vt:lpstr>
      <vt:lpstr>Office Theme</vt:lpstr>
      <vt:lpstr> Principles of Service Assurance </vt:lpstr>
      <vt:lpstr>Background</vt:lpstr>
      <vt:lpstr>Context and Motivation</vt:lpstr>
      <vt:lpstr>Where did we get to?</vt:lpstr>
      <vt:lpstr>What do we mean by Service?</vt:lpstr>
      <vt:lpstr>What is a Service Based Solution?</vt:lpstr>
      <vt:lpstr>Characteristics of a Service</vt:lpstr>
      <vt:lpstr>Service Assurance Principle</vt:lpstr>
      <vt:lpstr>Service Assurance Principle</vt:lpstr>
      <vt:lpstr>Service Assurance Principle</vt:lpstr>
      <vt:lpstr>Service Assurance Principle</vt:lpstr>
      <vt:lpstr>Service Assurance Principle</vt:lpstr>
      <vt:lpstr>Service Assurance Principle</vt:lpstr>
      <vt:lpstr>Satisfaction of Objectives?</vt:lpstr>
      <vt:lpstr>Service Assurance Wrappers</vt:lpstr>
      <vt:lpstr>Assurance Wrappers in Context</vt:lpstr>
      <vt:lpstr>Wrapper Classes</vt:lpstr>
      <vt:lpstr>Case Study – Deepwater Horizon</vt:lpstr>
      <vt:lpstr>PowerPoint Presentation</vt:lpstr>
      <vt:lpstr>Where Next?</vt:lpstr>
      <vt:lpstr>Concluding thoughts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Service Assurance</dc:title>
  <dc:creator>Alan Simpson</dc:creator>
  <cp:lastModifiedBy>Parsons, Michael S</cp:lastModifiedBy>
  <cp:revision>2</cp:revision>
  <dcterms:created xsi:type="dcterms:W3CDTF">2019-02-01T12:03:07Z</dcterms:created>
  <dcterms:modified xsi:type="dcterms:W3CDTF">2019-02-04T14:44:36Z</dcterms:modified>
</cp:coreProperties>
</file>